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5" r:id="rId3"/>
    <p:sldId id="261" r:id="rId4"/>
    <p:sldId id="264" r:id="rId5"/>
    <p:sldId id="260" r:id="rId6"/>
    <p:sldId id="266" r:id="rId7"/>
    <p:sldId id="259" r:id="rId8"/>
    <p:sldId id="258" r:id="rId9"/>
    <p:sldId id="268" r:id="rId10"/>
    <p:sldId id="269" r:id="rId11"/>
    <p:sldId id="262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5434" autoAdjust="0"/>
  </p:normalViewPr>
  <p:slideViewPr>
    <p:cSldViewPr snapToGrid="0">
      <p:cViewPr varScale="1">
        <p:scale>
          <a:sx n="86" d="100"/>
          <a:sy n="86" d="100"/>
        </p:scale>
        <p:origin x="-72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931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057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08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211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958539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02463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01465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576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626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30256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8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37C21F-0B53-4952-A36E-54784857EC37}" type="datetimeFigureOut">
              <a:rPr lang="zh-TW" altLang="en-US" smtClean="0"/>
              <a:t>2020/10/5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C2B6793-3297-4D1F-B7CF-1A267DDA9AE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97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000" dirty="0" smtClean="0">
                <a:latin typeface="+mn-ea"/>
                <a:ea typeface="+mn-ea"/>
              </a:rPr>
              <a:t>資安實地稽核</a:t>
            </a:r>
            <a:r>
              <a:rPr lang="zh-TW" altLang="en-US" sz="5000" dirty="0" smtClean="0">
                <a:latin typeface="+mn-ea"/>
                <a:ea typeface="+mn-ea"/>
              </a:rPr>
              <a:t>前</a:t>
            </a:r>
            <a:r>
              <a:rPr lang="en-US" altLang="zh-TW" sz="5000" dirty="0" smtClean="0">
                <a:latin typeface="+mn-ea"/>
                <a:ea typeface="+mn-ea"/>
              </a:rPr>
              <a:t/>
            </a:r>
            <a:br>
              <a:rPr lang="en-US" altLang="zh-TW" sz="5000" dirty="0" smtClean="0">
                <a:latin typeface="+mn-ea"/>
                <a:ea typeface="+mn-ea"/>
              </a:rPr>
            </a:br>
            <a:r>
              <a:rPr lang="en-US" altLang="zh-TW" sz="5000" dirty="0">
                <a:latin typeface="+mn-ea"/>
                <a:ea typeface="+mn-ea"/>
              </a:rPr>
              <a:t/>
            </a:r>
            <a:br>
              <a:rPr lang="en-US" altLang="zh-TW" sz="5000" dirty="0">
                <a:latin typeface="+mn-ea"/>
                <a:ea typeface="+mn-ea"/>
              </a:rPr>
            </a:br>
            <a:r>
              <a:rPr lang="zh-TW" altLang="en-US" sz="5000" dirty="0" smtClean="0">
                <a:latin typeface="+mn-ea"/>
                <a:ea typeface="+mn-ea"/>
              </a:rPr>
              <a:t>電腦使用者端之設定須知</a:t>
            </a:r>
            <a:endParaRPr lang="zh-TW" altLang="en-US" sz="5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7935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8808" y="12264"/>
            <a:ext cx="10178322" cy="1492132"/>
          </a:xfrm>
        </p:spPr>
        <p:txBody>
          <a:bodyPr/>
          <a:lstStyle/>
          <a:p>
            <a:r>
              <a:rPr lang="en-US" altLang="zh-TW" dirty="0" smtClean="0">
                <a:latin typeface="+mn-ea"/>
                <a:ea typeface="+mn-ea"/>
              </a:rPr>
              <a:t>7.</a:t>
            </a:r>
            <a:r>
              <a:rPr lang="zh-TW" altLang="en-US" b="1" dirty="0" smtClean="0">
                <a:latin typeface="+mn-ea"/>
                <a:ea typeface="+mn-ea"/>
              </a:rPr>
              <a:t>電子郵件</a:t>
            </a:r>
            <a:r>
              <a:rPr lang="zh-TW" altLang="en-US" b="1" dirty="0">
                <a:latin typeface="+mn-ea"/>
                <a:ea typeface="+mn-ea"/>
              </a:rPr>
              <a:t>關閉郵件預覽功能，使用文字模式</a:t>
            </a:r>
            <a:r>
              <a:rPr lang="zh-TW" altLang="en-US" b="1" dirty="0" smtClean="0">
                <a:latin typeface="+mn-ea"/>
                <a:ea typeface="+mn-ea"/>
              </a:rPr>
              <a:t>瀏覽</a:t>
            </a:r>
            <a:endParaRPr lang="zh-TW" altLang="en-US" b="1" dirty="0">
              <a:latin typeface="+mn-ea"/>
              <a:ea typeface="+mn-ea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704" y="2114550"/>
            <a:ext cx="8323273" cy="47434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8638269" y="2114550"/>
            <a:ext cx="471441" cy="3657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917429" y="2866439"/>
            <a:ext cx="540021" cy="3657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426189" y="6101130"/>
            <a:ext cx="3648981" cy="219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內容版面配置區 2"/>
          <p:cNvSpPr>
            <a:spLocks noGrp="1"/>
          </p:cNvSpPr>
          <p:nvPr>
            <p:ph idx="1"/>
          </p:nvPr>
        </p:nvSpPr>
        <p:spPr>
          <a:xfrm>
            <a:off x="1148808" y="1629921"/>
            <a:ext cx="10566942" cy="484630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>
                <a:latin typeface="+mn-ea"/>
                <a:ea typeface="+mn-ea"/>
              </a:rPr>
              <a:t>以</a:t>
            </a:r>
            <a:r>
              <a:rPr lang="en-US" altLang="zh-TW" dirty="0" smtClean="0">
                <a:latin typeface="+mn-ea"/>
                <a:ea typeface="+mn-ea"/>
              </a:rPr>
              <a:t>G-mail</a:t>
            </a:r>
            <a:r>
              <a:rPr lang="zh-TW" altLang="en-US" dirty="0" smtClean="0">
                <a:latin typeface="+mn-ea"/>
                <a:ea typeface="+mn-ea"/>
              </a:rPr>
              <a:t>為例：點選右上角齒輪→</a:t>
            </a:r>
            <a:r>
              <a:rPr lang="zh-TW" altLang="en-US" dirty="0">
                <a:latin typeface="+mn-ea"/>
                <a:ea typeface="+mn-ea"/>
              </a:rPr>
              <a:t>一般</a:t>
            </a:r>
            <a:r>
              <a:rPr lang="zh-TW" altLang="en-US" dirty="0" smtClean="0">
                <a:latin typeface="+mn-ea"/>
                <a:ea typeface="+mn-ea"/>
              </a:rPr>
              <a:t>設定→勾選「顯示不明外部圖片時，必須先詢問我。」</a:t>
            </a:r>
            <a:endParaRPr lang="zh-TW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1736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8" y="245225"/>
            <a:ext cx="10178322" cy="1629292"/>
          </a:xfrm>
        </p:spPr>
        <p:txBody>
          <a:bodyPr/>
          <a:lstStyle/>
          <a:p>
            <a:r>
              <a:rPr lang="en-US" altLang="zh-TW" dirty="0" smtClean="0">
                <a:latin typeface="+mn-ea"/>
                <a:ea typeface="+mn-ea"/>
              </a:rPr>
              <a:t>8.</a:t>
            </a:r>
            <a:r>
              <a:rPr lang="zh-TW" altLang="en-US" dirty="0" smtClean="0">
                <a:latin typeface="+mn-ea"/>
                <a:ea typeface="+mn-ea"/>
              </a:rPr>
              <a:t>校</a:t>
            </a:r>
            <a:r>
              <a:rPr lang="zh-TW" altLang="en-US" dirty="0" smtClean="0">
                <a:latin typeface="+mn-ea"/>
                <a:ea typeface="+mn-ea"/>
              </a:rPr>
              <a:t>時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188720"/>
            <a:ext cx="10178322" cy="4690873"/>
          </a:xfrm>
        </p:spPr>
        <p:txBody>
          <a:bodyPr/>
          <a:lstStyle/>
          <a:p>
            <a:r>
              <a:rPr lang="zh-TW" altLang="en-US" dirty="0">
                <a:latin typeface="+mn-ea"/>
              </a:rPr>
              <a:t>點選「開始」 </a:t>
            </a:r>
            <a:r>
              <a:rPr lang="zh-TW" altLang="en-US" dirty="0" smtClean="0">
                <a:latin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控制台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日期</a:t>
            </a:r>
            <a:r>
              <a:rPr lang="zh-TW" altLang="en-US" dirty="0" smtClean="0">
                <a:latin typeface="+mn-ea"/>
                <a:ea typeface="+mn-ea"/>
              </a:rPr>
              <a:t>和</a:t>
            </a:r>
            <a:r>
              <a:rPr lang="zh-TW" altLang="en-US" dirty="0" smtClean="0">
                <a:latin typeface="+mn-ea"/>
                <a:ea typeface="+mn-ea"/>
              </a:rPr>
              <a:t>時間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 smtClean="0">
                <a:latin typeface="+mn-ea"/>
              </a:rPr>
              <a:t> </a:t>
            </a:r>
            <a:r>
              <a:rPr lang="zh-TW" altLang="en-US" dirty="0">
                <a:latin typeface="+mn-ea"/>
              </a:rPr>
              <a:t>「</a:t>
            </a:r>
            <a:r>
              <a:rPr lang="zh-TW" altLang="en-US" dirty="0" smtClean="0">
                <a:latin typeface="+mn-ea"/>
                <a:ea typeface="+mn-ea"/>
              </a:rPr>
              <a:t>網際網路時間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變更設定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→將伺服器改成：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ntp.kl.edu.tw</a:t>
            </a:r>
            <a:endParaRPr lang="zh-TW" altLang="en-US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098" y="2044589"/>
            <a:ext cx="7912705" cy="51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4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稽核項目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298" y="2011969"/>
            <a:ext cx="10748809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84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ea"/>
                <a:ea typeface="+mn-ea"/>
              </a:rPr>
              <a:t>1.</a:t>
            </a:r>
            <a:r>
              <a:rPr lang="zh-TW" altLang="en-US" dirty="0" smtClean="0">
                <a:latin typeface="+mn-ea"/>
                <a:ea typeface="+mn-ea"/>
              </a:rPr>
              <a:t>螢幕保護程式時間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221624"/>
            <a:ext cx="10178322" cy="4602883"/>
          </a:xfrm>
        </p:spPr>
        <p:txBody>
          <a:bodyPr/>
          <a:lstStyle/>
          <a:p>
            <a:r>
              <a:rPr lang="zh-TW" altLang="en-US" dirty="0" smtClean="0">
                <a:latin typeface="+mn-ea"/>
                <a:ea typeface="+mn-ea"/>
              </a:rPr>
              <a:t>個人</a:t>
            </a:r>
            <a:r>
              <a:rPr lang="zh-TW" altLang="en-US" dirty="0">
                <a:latin typeface="+mn-ea"/>
                <a:ea typeface="+mn-ea"/>
              </a:rPr>
              <a:t>桌上型電腦、可攜式電腦應設定於一定時間不使用或離開後，應自動清除螢幕上的資訊並登出或鎖定系統，以避免被未授權之存取</a:t>
            </a:r>
            <a:r>
              <a:rPr lang="zh-TW" altLang="en-US" dirty="0" smtClean="0">
                <a:latin typeface="+mn-ea"/>
                <a:ea typeface="+mn-ea"/>
              </a:rPr>
              <a:t>。</a:t>
            </a:r>
            <a:endParaRPr lang="en-US" altLang="zh-TW" dirty="0" smtClean="0">
              <a:latin typeface="+mn-ea"/>
              <a:ea typeface="+mn-ea"/>
            </a:endParaRPr>
          </a:p>
          <a:p>
            <a:r>
              <a:rPr lang="zh-TW" altLang="en-US" dirty="0" smtClean="0">
                <a:latin typeface="+mn-ea"/>
                <a:ea typeface="+mn-ea"/>
              </a:rPr>
              <a:t>點選「</a:t>
            </a:r>
            <a:r>
              <a:rPr lang="zh-TW" altLang="en-US" dirty="0">
                <a:latin typeface="+mn-ea"/>
              </a:rPr>
              <a:t>開始」 </a:t>
            </a:r>
            <a:r>
              <a:rPr lang="zh-TW" altLang="en-US" dirty="0" smtClean="0">
                <a:latin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</a:rPr>
              <a:t>電腦設定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個人化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鎖定畫面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螢幕保護程式設定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 smtClean="0">
                <a:latin typeface="+mn-ea"/>
                <a:ea typeface="+mn-ea"/>
              </a:rPr>
              <a:t>等候「</a:t>
            </a: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15</a:t>
            </a:r>
            <a:r>
              <a:rPr lang="zh-TW" altLang="en-US" dirty="0" smtClean="0">
                <a:latin typeface="+mn-ea"/>
                <a:ea typeface="+mn-ea"/>
              </a:rPr>
              <a:t>」分鐘</a:t>
            </a:r>
            <a:endParaRPr lang="en-US" altLang="zh-TW" dirty="0" smtClean="0">
              <a:latin typeface="+mn-ea"/>
              <a:ea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0177" y="2518239"/>
            <a:ext cx="6475241" cy="4282365"/>
          </a:xfrm>
          <a:prstGeom prst="rect">
            <a:avLst/>
          </a:prstGeom>
        </p:spPr>
      </p:pic>
      <p:cxnSp>
        <p:nvCxnSpPr>
          <p:cNvPr id="6" name="直線接點 5"/>
          <p:cNvCxnSpPr/>
          <p:nvPr/>
        </p:nvCxnSpPr>
        <p:spPr>
          <a:xfrm>
            <a:off x="8591799" y="4594860"/>
            <a:ext cx="125730" cy="1485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文字方塊 6"/>
          <p:cNvSpPr txBox="1"/>
          <p:nvPr/>
        </p:nvSpPr>
        <p:spPr>
          <a:xfrm>
            <a:off x="8591799" y="466009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15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0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9726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+mn-ea"/>
                <a:ea typeface="+mn-ea"/>
              </a:rPr>
              <a:t>2.</a:t>
            </a:r>
            <a:r>
              <a:rPr lang="zh-TW" altLang="en-US" dirty="0" smtClean="0">
                <a:latin typeface="+mn-ea"/>
                <a:ea typeface="+mn-ea"/>
              </a:rPr>
              <a:t>密碼原則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145892"/>
            <a:ext cx="10178322" cy="465658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【Win10】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：</a:t>
            </a:r>
            <a:endParaRPr lang="en-US" altLang="zh-TW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zh-TW" altLang="en-US" dirty="0">
                <a:latin typeface="+mn-ea"/>
              </a:rPr>
              <a:t>點選「開始</a:t>
            </a:r>
            <a:r>
              <a:rPr lang="zh-TW" altLang="en-US" dirty="0" smtClean="0">
                <a:latin typeface="+mn-ea"/>
              </a:rPr>
              <a:t>」，在</a:t>
            </a:r>
            <a:r>
              <a:rPr lang="zh-TW" altLang="en-US" dirty="0" smtClean="0">
                <a:latin typeface="+mn-ea"/>
                <a:ea typeface="+mn-ea"/>
              </a:rPr>
              <a:t>搜尋處輸入</a:t>
            </a:r>
            <a:r>
              <a:rPr lang="zh-TW" altLang="en-US" dirty="0">
                <a:latin typeface="+mn-ea"/>
              </a:rPr>
              <a:t>「</a:t>
            </a:r>
            <a:r>
              <a:rPr lang="zh-TW" altLang="en-US" dirty="0" smtClean="0">
                <a:latin typeface="+mn-ea"/>
                <a:ea typeface="+mn-ea"/>
              </a:rPr>
              <a:t>本機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，往上尋找到</a:t>
            </a:r>
            <a:r>
              <a:rPr lang="en-US" altLang="zh-TW" dirty="0" smtClean="0">
                <a:latin typeface="+mn-ea"/>
                <a:ea typeface="+mn-ea"/>
              </a:rPr>
              <a:t/>
            </a:r>
            <a:br>
              <a:rPr lang="en-US" altLang="zh-TW" dirty="0" smtClean="0">
                <a:latin typeface="+mn-ea"/>
                <a:ea typeface="+mn-ea"/>
              </a:rPr>
            </a:br>
            <a:r>
              <a:rPr lang="zh-TW" altLang="en-US" dirty="0" smtClean="0">
                <a:latin typeface="+mn-ea"/>
                <a:ea typeface="+mn-ea"/>
              </a:rPr>
              <a:t>「</a:t>
            </a:r>
            <a:r>
              <a:rPr lang="zh-TW" altLang="en-US" dirty="0" smtClean="0">
                <a:latin typeface="+mn-ea"/>
                <a:ea typeface="+mn-ea"/>
              </a:rPr>
              <a:t>本機安全性原則</a:t>
            </a:r>
            <a:r>
              <a:rPr lang="zh-TW" altLang="en-US" dirty="0" smtClean="0">
                <a:latin typeface="+mn-ea"/>
                <a:ea typeface="+mn-ea"/>
              </a:rPr>
              <a:t>」這個項目</a:t>
            </a:r>
            <a:r>
              <a:rPr lang="en-US" altLang="zh-TW" dirty="0" smtClean="0">
                <a:latin typeface="+mn-ea"/>
                <a:ea typeface="+mn-ea"/>
              </a:rPr>
              <a:t>(</a:t>
            </a:r>
            <a:r>
              <a:rPr lang="zh-TW" altLang="en-US" dirty="0">
                <a:latin typeface="+mn-ea"/>
                <a:ea typeface="+mn-ea"/>
              </a:rPr>
              <a:t>可參照右圖方法</a:t>
            </a:r>
            <a:r>
              <a:rPr lang="en-US" altLang="zh-TW" dirty="0" smtClean="0">
                <a:latin typeface="+mn-ea"/>
                <a:ea typeface="+mn-ea"/>
              </a:rPr>
              <a:t>)</a:t>
            </a:r>
            <a:r>
              <a:rPr lang="zh-TW" altLang="en-US" dirty="0" smtClean="0">
                <a:latin typeface="+mn-ea"/>
                <a:ea typeface="+mn-ea"/>
              </a:rPr>
              <a:t>，點下去</a:t>
            </a:r>
            <a:endParaRPr lang="en-US" altLang="zh-TW" dirty="0">
              <a:latin typeface="+mn-ea"/>
              <a:ea typeface="+mn-ea"/>
            </a:endParaRPr>
          </a:p>
          <a:p>
            <a:r>
              <a:rPr lang="zh-TW" altLang="en-US" dirty="0" smtClean="0">
                <a:latin typeface="+mn-ea"/>
                <a:ea typeface="+mn-ea"/>
              </a:rPr>
              <a:t>本機安全性原則→安全性設定→帳戶原則→密碼</a:t>
            </a:r>
            <a:r>
              <a:rPr lang="zh-TW" altLang="en-US" dirty="0" smtClean="0">
                <a:latin typeface="+mn-ea"/>
                <a:ea typeface="+mn-ea"/>
              </a:rPr>
              <a:t>原則</a:t>
            </a:r>
            <a:r>
              <a:rPr lang="en-US" altLang="zh-TW" dirty="0" smtClean="0">
                <a:latin typeface="+mn-ea"/>
                <a:ea typeface="+mn-ea"/>
              </a:rPr>
              <a:t>(</a:t>
            </a:r>
            <a:r>
              <a:rPr lang="zh-TW" altLang="en-US" dirty="0" smtClean="0">
                <a:latin typeface="+mn-ea"/>
                <a:ea typeface="+mn-ea"/>
              </a:rPr>
              <a:t>改成如下圖紅框處</a:t>
            </a:r>
            <a:r>
              <a:rPr lang="en-US" altLang="zh-TW" dirty="0" smtClean="0">
                <a:latin typeface="+mn-ea"/>
                <a:ea typeface="+mn-ea"/>
              </a:rPr>
              <a:t>)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642" y="2748974"/>
            <a:ext cx="9421259" cy="3942398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8881110" y="4736843"/>
            <a:ext cx="994410" cy="9496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接點 12"/>
          <p:cNvCxnSpPr/>
          <p:nvPr/>
        </p:nvCxnSpPr>
        <p:spPr>
          <a:xfrm>
            <a:off x="8935654" y="5043424"/>
            <a:ext cx="196771" cy="983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9130934" y="49166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81110" y="4493629"/>
            <a:ext cx="994410" cy="2432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417" y="1358216"/>
            <a:ext cx="1907113" cy="877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418" y="286436"/>
            <a:ext cx="2389806" cy="960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8207566" y="253386"/>
            <a:ext cx="1773716" cy="4296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8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+mn-ea"/>
                <a:ea typeface="+mn-ea"/>
              </a:rPr>
              <a:t>通行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碼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  <a:ea typeface="+mn-ea"/>
              </a:rPr>
              <a:t>規範</a:t>
            </a:r>
            <a:endParaRPr lang="zh-TW" altLang="en-US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380227"/>
            <a:ext cx="10178322" cy="2688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+mn-ea"/>
                <a:ea typeface="+mn-ea"/>
              </a:rPr>
              <a:t>密碼應</a:t>
            </a:r>
            <a:r>
              <a:rPr lang="zh-TW" altLang="en-US" dirty="0">
                <a:latin typeface="+mn-ea"/>
                <a:ea typeface="+mn-ea"/>
              </a:rPr>
              <a:t>符合政府組態基準（</a:t>
            </a:r>
            <a:r>
              <a:rPr lang="en-US" altLang="zh-TW" dirty="0">
                <a:latin typeface="+mn-ea"/>
                <a:ea typeface="+mn-ea"/>
              </a:rPr>
              <a:t>GCB</a:t>
            </a:r>
            <a:r>
              <a:rPr lang="zh-TW" altLang="en-US" dirty="0">
                <a:latin typeface="+mn-ea"/>
                <a:ea typeface="+mn-ea"/>
              </a:rPr>
              <a:t>）規範及資通安全責任等級分級辦法之政策，政策如下：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1</a:t>
            </a:r>
            <a:r>
              <a:rPr lang="en-US" altLang="zh-TW" dirty="0" smtClean="0">
                <a:latin typeface="+mn-ea"/>
                <a:ea typeface="+mn-ea"/>
              </a:rPr>
              <a:t>.</a:t>
            </a:r>
            <a:r>
              <a:rPr lang="zh-TW" altLang="en-US" dirty="0">
                <a:latin typeface="+mn-ea"/>
              </a:rPr>
              <a:t>密碼長度</a:t>
            </a:r>
            <a:r>
              <a:rPr lang="en-US" altLang="zh-TW" dirty="0">
                <a:latin typeface="+mn-ea"/>
                <a:ea typeface="+mn-ea"/>
              </a:rPr>
              <a:t>8</a:t>
            </a:r>
            <a:r>
              <a:rPr lang="zh-TW" altLang="en-US" dirty="0">
                <a:latin typeface="+mn-ea"/>
                <a:ea typeface="+mn-ea"/>
              </a:rPr>
              <a:t>碼以上。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2</a:t>
            </a:r>
            <a:r>
              <a:rPr lang="en-US" altLang="zh-TW" dirty="0" smtClean="0">
                <a:latin typeface="+mn-ea"/>
                <a:ea typeface="+mn-ea"/>
              </a:rPr>
              <a:t>.</a:t>
            </a:r>
            <a:r>
              <a:rPr lang="zh-TW" altLang="en-US" dirty="0">
                <a:latin typeface="+mn-ea"/>
              </a:rPr>
              <a:t>密碼複雜</a:t>
            </a:r>
            <a:r>
              <a:rPr lang="zh-TW" altLang="en-US" dirty="0">
                <a:latin typeface="+mn-ea"/>
                <a:ea typeface="+mn-ea"/>
              </a:rPr>
              <a:t>度應包含英文大寫、小寫、特殊符號或數字三種以上</a:t>
            </a:r>
            <a:r>
              <a:rPr lang="zh-TW" altLang="en-US" dirty="0" smtClean="0">
                <a:latin typeface="+mn-ea"/>
                <a:ea typeface="+mn-ea"/>
              </a:rPr>
              <a:t>。</a:t>
            </a:r>
            <a:endParaRPr lang="en-US" altLang="zh-TW" dirty="0" smtClean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  <a:ea typeface="+mn-ea"/>
              </a:rPr>
              <a:t>3</a:t>
            </a:r>
            <a:r>
              <a:rPr lang="en-US" altLang="zh-TW" dirty="0">
                <a:latin typeface="+mn-ea"/>
                <a:ea typeface="+mn-ea"/>
              </a:rPr>
              <a:t>. </a:t>
            </a:r>
            <a:r>
              <a:rPr lang="zh-TW" altLang="en-US" dirty="0">
                <a:latin typeface="+mn-ea"/>
                <a:ea typeface="+mn-ea"/>
              </a:rPr>
              <a:t>使用者每</a:t>
            </a:r>
            <a:r>
              <a:rPr lang="en-US" altLang="zh-TW" dirty="0">
                <a:latin typeface="+mn-ea"/>
                <a:ea typeface="+mn-ea"/>
              </a:rPr>
              <a:t>90</a:t>
            </a:r>
            <a:r>
              <a:rPr lang="zh-TW" altLang="en-US" dirty="0">
                <a:latin typeface="+mn-ea"/>
                <a:ea typeface="+mn-ea"/>
              </a:rPr>
              <a:t>天應更換</a:t>
            </a:r>
            <a:r>
              <a:rPr lang="zh-TW" altLang="en-US" dirty="0">
                <a:latin typeface="+mn-ea"/>
              </a:rPr>
              <a:t>一次密碼。</a:t>
            </a:r>
            <a:endParaRPr lang="zh-TW" altLang="en-US" dirty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  <a:ea typeface="+mn-ea"/>
              </a:rPr>
              <a:t>4. </a:t>
            </a:r>
            <a:r>
              <a:rPr lang="zh-TW" altLang="en-US" dirty="0">
                <a:latin typeface="+mn-ea"/>
              </a:rPr>
              <a:t>使用者密碼最</a:t>
            </a:r>
            <a:r>
              <a:rPr lang="zh-TW" altLang="en-US" dirty="0">
                <a:latin typeface="+mn-ea"/>
                <a:ea typeface="+mn-ea"/>
              </a:rPr>
              <a:t>短需使用</a:t>
            </a:r>
            <a:r>
              <a:rPr lang="en-US" altLang="zh-TW" dirty="0">
                <a:latin typeface="+mn-ea"/>
                <a:ea typeface="+mn-ea"/>
              </a:rPr>
              <a:t>1</a:t>
            </a:r>
            <a:r>
              <a:rPr lang="zh-TW" altLang="en-US" dirty="0">
                <a:latin typeface="+mn-ea"/>
                <a:ea typeface="+mn-ea"/>
              </a:rPr>
              <a:t>天，最長使用期限為</a:t>
            </a:r>
            <a:r>
              <a:rPr lang="en-US" altLang="zh-TW" dirty="0">
                <a:latin typeface="+mn-ea"/>
                <a:ea typeface="+mn-ea"/>
              </a:rPr>
              <a:t>90</a:t>
            </a:r>
            <a:r>
              <a:rPr lang="zh-TW" altLang="en-US" dirty="0">
                <a:latin typeface="+mn-ea"/>
                <a:ea typeface="+mn-ea"/>
              </a:rPr>
              <a:t>天，</a:t>
            </a:r>
            <a:r>
              <a:rPr lang="zh-TW" altLang="en-US" dirty="0">
                <a:latin typeface="+mn-ea"/>
              </a:rPr>
              <a:t>且密碼需</a:t>
            </a:r>
            <a:r>
              <a:rPr lang="zh-TW" altLang="en-US" dirty="0">
                <a:latin typeface="+mn-ea"/>
                <a:ea typeface="+mn-ea"/>
              </a:rPr>
              <a:t>保留三次歷史紀錄不得相同。</a:t>
            </a:r>
          </a:p>
          <a:p>
            <a:endParaRPr lang="zh-TW" altLang="en-US" dirty="0">
              <a:latin typeface="+mn-ea"/>
              <a:ea typeface="+mn-ea"/>
            </a:endParaRPr>
          </a:p>
          <a:p>
            <a:endParaRPr lang="zh-TW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621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7491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chemeClr val="tx1"/>
                </a:solidFill>
                <a:latin typeface="+mn-ea"/>
                <a:ea typeface="+mn-ea"/>
              </a:rPr>
              <a:t>3.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  <a:ea typeface="+mn-ea"/>
              </a:rPr>
              <a:t>嚴禁</a:t>
            </a:r>
            <a:r>
              <a:rPr lang="zh-TW" altLang="en-US" dirty="0">
                <a:solidFill>
                  <a:schemeClr val="tx1"/>
                </a:solidFill>
                <a:latin typeface="+mn-ea"/>
                <a:ea typeface="+mn-ea"/>
              </a:rPr>
              <a:t>下載或使用非法軟體與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  <a:ea typeface="+mn-ea"/>
              </a:rPr>
              <a:t>檔案</a:t>
            </a:r>
            <a:endParaRPr lang="zh-TW" altLang="en-US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380227"/>
            <a:ext cx="10178322" cy="514630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>
                <a:latin typeface="+mn-ea"/>
                <a:ea typeface="+mn-ea"/>
              </a:rPr>
              <a:t>禁止於個人電腦安裝線上遊戲、點對點傳輸（ </a:t>
            </a:r>
            <a:r>
              <a:rPr lang="en-US" altLang="zh-TW" dirty="0">
                <a:latin typeface="+mn-ea"/>
                <a:ea typeface="+mn-ea"/>
              </a:rPr>
              <a:t>Peer to Peer </a:t>
            </a:r>
            <a:r>
              <a:rPr lang="zh-TW" altLang="en-US" dirty="0">
                <a:latin typeface="+mn-ea"/>
                <a:ea typeface="+mn-ea"/>
              </a:rPr>
              <a:t>）軟體（</a:t>
            </a:r>
            <a:r>
              <a:rPr lang="zh-TW" altLang="en-US" dirty="0" smtClean="0">
                <a:latin typeface="+mn-ea"/>
                <a:ea typeface="+mn-ea"/>
              </a:rPr>
              <a:t>如</a:t>
            </a:r>
            <a:r>
              <a:rPr lang="en-US" altLang="zh-TW" dirty="0" smtClean="0">
                <a:latin typeface="+mn-ea"/>
                <a:ea typeface="+mn-ea"/>
              </a:rPr>
              <a:t>BitComet </a:t>
            </a:r>
            <a:r>
              <a:rPr lang="zh-TW" altLang="en-US" dirty="0">
                <a:latin typeface="+mn-ea"/>
                <a:ea typeface="+mn-ea"/>
              </a:rPr>
              <a:t>、迅雷、 </a:t>
            </a:r>
            <a:r>
              <a:rPr lang="en-US" altLang="zh-TW" dirty="0">
                <a:latin typeface="+mn-ea"/>
                <a:ea typeface="+mn-ea"/>
              </a:rPr>
              <a:t>KKBOX </a:t>
            </a:r>
            <a:r>
              <a:rPr lang="zh-TW" altLang="en-US" dirty="0">
                <a:latin typeface="+mn-ea"/>
                <a:ea typeface="+mn-ea"/>
              </a:rPr>
              <a:t>、愛奇藝等等）、挖礦程式，以及跳牆程式、 </a:t>
            </a:r>
            <a:r>
              <a:rPr lang="en-US" altLang="zh-TW" dirty="0" smtClean="0">
                <a:latin typeface="+mn-ea"/>
                <a:ea typeface="+mn-ea"/>
              </a:rPr>
              <a:t>VPN</a:t>
            </a:r>
            <a:r>
              <a:rPr lang="zh-TW" altLang="en-US" dirty="0" smtClean="0">
                <a:latin typeface="+mn-ea"/>
                <a:ea typeface="+mn-ea"/>
              </a:rPr>
              <a:t>等 </a:t>
            </a:r>
            <a:r>
              <a:rPr lang="en-US" altLang="zh-TW" dirty="0">
                <a:latin typeface="+mn-ea"/>
                <a:ea typeface="+mn-ea"/>
              </a:rPr>
              <a:t>tunnel </a:t>
            </a:r>
            <a:r>
              <a:rPr lang="zh-TW" altLang="en-US" dirty="0">
                <a:latin typeface="+mn-ea"/>
                <a:ea typeface="+mn-ea"/>
              </a:rPr>
              <a:t>相關工具下載或提供分享檔案。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+mn-ea"/>
                <a:ea typeface="+mn-ea"/>
              </a:rPr>
              <a:t>禁止</a:t>
            </a:r>
            <a:r>
              <a:rPr lang="zh-TW" altLang="en-US" dirty="0">
                <a:latin typeface="+mn-ea"/>
                <a:ea typeface="+mn-ea"/>
              </a:rPr>
              <a:t>下載或安裝來路不明、有違反法令</a:t>
            </a:r>
            <a:r>
              <a:rPr lang="zh-TW" altLang="en-US" dirty="0" smtClean="0">
                <a:latin typeface="+mn-ea"/>
                <a:ea typeface="+mn-ea"/>
              </a:rPr>
              <a:t>疑慮如</a:t>
            </a:r>
            <a:r>
              <a:rPr lang="zh-TW" altLang="en-US" dirty="0">
                <a:latin typeface="+mn-ea"/>
                <a:ea typeface="+mn-ea"/>
              </a:rPr>
              <a:t>版權、智慧財產權</a:t>
            </a:r>
            <a:r>
              <a:rPr lang="zh-TW" altLang="en-US" dirty="0" smtClean="0">
                <a:latin typeface="+mn-ea"/>
                <a:ea typeface="+mn-ea"/>
              </a:rPr>
              <a:t>等或與</a:t>
            </a:r>
            <a:r>
              <a:rPr lang="zh-TW" altLang="en-US" dirty="0">
                <a:latin typeface="+mn-ea"/>
                <a:ea typeface="+mn-ea"/>
              </a:rPr>
              <a:t>業務無關的電腦軟體。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+mn-ea"/>
                <a:ea typeface="+mn-ea"/>
              </a:rPr>
              <a:t>禁止</a:t>
            </a:r>
            <a:r>
              <a:rPr lang="zh-TW" altLang="en-US" dirty="0">
                <a:latin typeface="+mn-ea"/>
                <a:ea typeface="+mn-ea"/>
              </a:rPr>
              <a:t>於上班時間瀏覽不當之</a:t>
            </a:r>
            <a:r>
              <a:rPr lang="zh-TW" altLang="en-US" dirty="0" smtClean="0">
                <a:latin typeface="+mn-ea"/>
                <a:ea typeface="+mn-ea"/>
              </a:rPr>
              <a:t>網路如</a:t>
            </a:r>
            <a:r>
              <a:rPr lang="zh-TW" altLang="en-US" dirty="0">
                <a:latin typeface="+mn-ea"/>
                <a:ea typeface="+mn-ea"/>
              </a:rPr>
              <a:t>暴力、色情、賭博、駭客、惡意網站</a:t>
            </a:r>
            <a:r>
              <a:rPr lang="zh-TW" altLang="en-US" dirty="0" smtClean="0">
                <a:latin typeface="+mn-ea"/>
                <a:ea typeface="+mn-ea"/>
              </a:rPr>
              <a:t>、釣魚</a:t>
            </a:r>
            <a:r>
              <a:rPr lang="zh-TW" altLang="en-US" dirty="0">
                <a:latin typeface="+mn-ea"/>
                <a:ea typeface="+mn-ea"/>
              </a:rPr>
              <a:t>詐欺、傀儡網站</a:t>
            </a:r>
            <a:r>
              <a:rPr lang="zh-TW" altLang="en-US" dirty="0" smtClean="0">
                <a:latin typeface="+mn-ea"/>
                <a:ea typeface="+mn-ea"/>
              </a:rPr>
              <a:t>等及</a:t>
            </a:r>
            <a:r>
              <a:rPr lang="zh-TW" altLang="en-US" dirty="0">
                <a:latin typeface="+mn-ea"/>
                <a:ea typeface="+mn-ea"/>
              </a:rPr>
              <a:t>非公務用途網站， 各單位主管應加強監督</a:t>
            </a:r>
            <a:r>
              <a:rPr lang="zh-TW" altLang="en-US" dirty="0" smtClean="0">
                <a:latin typeface="+mn-ea"/>
                <a:ea typeface="+mn-ea"/>
              </a:rPr>
              <a:t>同仁使用</a:t>
            </a:r>
            <a:r>
              <a:rPr lang="zh-TW" altLang="en-US" dirty="0">
                <a:latin typeface="+mn-ea"/>
                <a:ea typeface="+mn-ea"/>
              </a:rPr>
              <a:t>網路情形。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+mn-ea"/>
                <a:ea typeface="+mn-ea"/>
              </a:rPr>
              <a:t>本</a:t>
            </a:r>
            <a:r>
              <a:rPr lang="zh-TW" altLang="en-US" dirty="0">
                <a:latin typeface="+mn-ea"/>
                <a:ea typeface="+mn-ea"/>
              </a:rPr>
              <a:t>府及所屬機關之個人電腦等資通設備，非經授權只能經由單一網卡</a:t>
            </a:r>
            <a:r>
              <a:rPr lang="zh-TW" altLang="en-US" dirty="0" smtClean="0">
                <a:latin typeface="+mn-ea"/>
                <a:ea typeface="+mn-ea"/>
              </a:rPr>
              <a:t>連接</a:t>
            </a:r>
            <a:r>
              <a:rPr lang="zh-TW" altLang="en-US" dirty="0">
                <a:latin typeface="+mn-ea"/>
                <a:ea typeface="+mn-ea"/>
              </a:rPr>
              <a:t>機關內部網路連線上網。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 smtClean="0">
                <a:latin typeface="+mn-ea"/>
                <a:ea typeface="+mn-ea"/>
              </a:rPr>
              <a:t>本</a:t>
            </a:r>
            <a:r>
              <a:rPr lang="zh-TW" altLang="en-US" dirty="0">
                <a:latin typeface="+mn-ea"/>
                <a:ea typeface="+mn-ea"/>
              </a:rPr>
              <a:t>府及所屬機關如須自行申裝專線或無線網路連線上網者，應經機關</a:t>
            </a:r>
            <a:r>
              <a:rPr lang="zh-TW" altLang="en-US" dirty="0" smtClean="0">
                <a:latin typeface="+mn-ea"/>
                <a:ea typeface="+mn-ea"/>
              </a:rPr>
              <a:t>權責</a:t>
            </a:r>
            <a:r>
              <a:rPr lang="zh-TW" altLang="en-US" dirty="0">
                <a:latin typeface="+mn-ea"/>
                <a:ea typeface="+mn-ea"/>
              </a:rPr>
              <a:t>單位同意始得申裝；既有之線路應檢視與確認其必要性，非必要者</a:t>
            </a:r>
            <a:r>
              <a:rPr lang="zh-TW" altLang="en-US" dirty="0" smtClean="0">
                <a:latin typeface="+mn-ea"/>
                <a:ea typeface="+mn-ea"/>
              </a:rPr>
              <a:t>應立即</a:t>
            </a:r>
            <a:r>
              <a:rPr lang="zh-TW" altLang="en-US" dirty="0">
                <a:latin typeface="+mn-ea"/>
                <a:ea typeface="+mn-ea"/>
              </a:rPr>
              <a:t>退租；如確有需要者，單位主管應要求連線之設備必須與機關</a:t>
            </a:r>
            <a:r>
              <a:rPr lang="zh-TW" altLang="en-US" dirty="0" smtClean="0">
                <a:latin typeface="+mn-ea"/>
                <a:ea typeface="+mn-ea"/>
              </a:rPr>
              <a:t>內部網路</a:t>
            </a:r>
            <a:r>
              <a:rPr lang="zh-TW" altLang="en-US" dirty="0">
                <a:latin typeface="+mn-ea"/>
                <a:ea typeface="+mn-ea"/>
              </a:rPr>
              <a:t>實體隔離</a:t>
            </a:r>
            <a:r>
              <a:rPr lang="zh-TW" altLang="en-US" dirty="0" smtClean="0">
                <a:latin typeface="+mn-ea"/>
                <a:ea typeface="+mn-ea"/>
              </a:rPr>
              <a:t>。</a:t>
            </a:r>
            <a:endParaRPr lang="en-US" altLang="zh-TW" dirty="0" smtClean="0">
              <a:latin typeface="+mn-ea"/>
              <a:ea typeface="+mn-e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ZOOM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  <a:ea typeface="+mn-ea"/>
              </a:rPr>
              <a:t>視訊軟體，請記得解除安裝！</a:t>
            </a:r>
            <a:endParaRPr lang="zh-TW" altLang="en-US" dirty="0">
              <a:solidFill>
                <a:srgbClr val="FF0000"/>
              </a:solidFill>
              <a:latin typeface="+mn-ea"/>
              <a:ea typeface="+mn-ea"/>
            </a:endParaRPr>
          </a:p>
          <a:p>
            <a:endParaRPr lang="zh-TW" altLang="en-US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44882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ea"/>
                <a:ea typeface="+mn-ea"/>
              </a:rPr>
              <a:t>4.Windows </a:t>
            </a:r>
            <a:r>
              <a:rPr lang="en-US" altLang="zh-TW" dirty="0">
                <a:latin typeface="+mn-ea"/>
                <a:ea typeface="+mn-ea"/>
              </a:rPr>
              <a:t>Defender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223011"/>
            <a:ext cx="10178322" cy="465658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【Win10】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：</a:t>
            </a:r>
            <a:endParaRPr lang="en-US" altLang="zh-TW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zh-TW" altLang="en-US" dirty="0">
                <a:latin typeface="+mn-ea"/>
              </a:rPr>
              <a:t>點選「開始」 → 「電腦設定」 </a:t>
            </a:r>
            <a:r>
              <a:rPr lang="zh-TW" altLang="en-US" dirty="0" smtClean="0">
                <a:latin typeface="+mn-ea"/>
              </a:rPr>
              <a:t>→ </a:t>
            </a:r>
            <a:r>
              <a:rPr lang="zh-TW" altLang="en-US" dirty="0">
                <a:latin typeface="+mn-ea"/>
              </a:rPr>
              <a:t>「更新</a:t>
            </a:r>
            <a:r>
              <a:rPr lang="zh-TW" altLang="en-US" dirty="0">
                <a:latin typeface="+mn-ea"/>
                <a:ea typeface="+mn-ea"/>
              </a:rPr>
              <a:t>與安全</a:t>
            </a:r>
            <a:r>
              <a:rPr lang="zh-TW" altLang="en-US" dirty="0">
                <a:latin typeface="+mn-ea"/>
              </a:rPr>
              <a:t>性」 </a:t>
            </a:r>
            <a:r>
              <a:rPr lang="zh-TW" altLang="en-US" dirty="0" smtClean="0">
                <a:latin typeface="+mn-ea"/>
              </a:rPr>
              <a:t>→ </a:t>
            </a:r>
            <a:r>
              <a:rPr lang="zh-TW" altLang="en-US" dirty="0">
                <a:latin typeface="+mn-ea"/>
              </a:rPr>
              <a:t>「 </a:t>
            </a:r>
            <a:r>
              <a:rPr lang="en-US" altLang="zh-TW" dirty="0" smtClean="0">
                <a:latin typeface="+mn-ea"/>
                <a:ea typeface="+mn-ea"/>
              </a:rPr>
              <a:t>Windows</a:t>
            </a:r>
            <a:r>
              <a:rPr lang="zh-TW" altLang="en-US" dirty="0" smtClean="0">
                <a:latin typeface="+mn-ea"/>
                <a:ea typeface="+mn-ea"/>
              </a:rPr>
              <a:t>安全</a:t>
            </a:r>
            <a:r>
              <a:rPr lang="zh-TW" altLang="en-US" dirty="0">
                <a:latin typeface="+mn-ea"/>
              </a:rPr>
              <a:t>性」 </a:t>
            </a:r>
            <a:r>
              <a:rPr lang="zh-TW" altLang="en-US" dirty="0" smtClean="0">
                <a:latin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病毒</a:t>
            </a:r>
            <a:r>
              <a:rPr lang="zh-TW" altLang="en-US" dirty="0" smtClean="0">
                <a:latin typeface="+mn-ea"/>
                <a:ea typeface="+mn-ea"/>
              </a:rPr>
              <a:t>與威脅</a:t>
            </a:r>
            <a:r>
              <a:rPr lang="zh-TW" altLang="en-US" dirty="0" smtClean="0">
                <a:latin typeface="+mn-ea"/>
                <a:ea typeface="+mn-ea"/>
              </a:rPr>
              <a:t>防護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 smtClean="0">
                <a:latin typeface="+mn-ea"/>
              </a:rPr>
              <a:t> </a:t>
            </a:r>
            <a:r>
              <a:rPr lang="zh-TW" altLang="en-US" dirty="0">
                <a:latin typeface="+mn-ea"/>
              </a:rPr>
              <a:t>「</a:t>
            </a:r>
            <a:r>
              <a:rPr lang="zh-TW" altLang="en-US" dirty="0" smtClean="0">
                <a:latin typeface="+mn-ea"/>
                <a:ea typeface="+mn-ea"/>
              </a:rPr>
              <a:t>病毒</a:t>
            </a:r>
            <a:r>
              <a:rPr lang="zh-TW" altLang="en-US" dirty="0" smtClean="0">
                <a:latin typeface="+mn-ea"/>
                <a:ea typeface="+mn-ea"/>
              </a:rPr>
              <a:t>與威脅防護</a:t>
            </a:r>
            <a:r>
              <a:rPr lang="zh-TW" altLang="en-US" dirty="0" smtClean="0">
                <a:latin typeface="+mn-ea"/>
                <a:ea typeface="+mn-ea"/>
              </a:rPr>
              <a:t>設定</a:t>
            </a:r>
            <a:r>
              <a:rPr lang="zh-TW" altLang="en-US" dirty="0" smtClean="0">
                <a:latin typeface="+mn-ea"/>
              </a:rPr>
              <a:t>」下的</a:t>
            </a:r>
            <a:r>
              <a:rPr lang="zh-TW" altLang="en-US" dirty="0">
                <a:latin typeface="+mn-ea"/>
              </a:rPr>
              <a:t>「</a:t>
            </a:r>
            <a:r>
              <a:rPr lang="zh-TW" altLang="en-US" dirty="0" smtClean="0">
                <a:latin typeface="+mn-ea"/>
              </a:rPr>
              <a:t>管理設定</a:t>
            </a:r>
            <a:r>
              <a:rPr lang="zh-TW" altLang="en-US" dirty="0">
                <a:latin typeface="+mn-ea"/>
              </a:rPr>
              <a:t>」</a:t>
            </a:r>
            <a:r>
              <a:rPr lang="zh-TW" altLang="en-US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 smtClean="0">
                <a:latin typeface="+mn-ea"/>
                <a:ea typeface="+mn-ea"/>
              </a:rPr>
              <a:t>將「即時保護」、「雲端提供的保護」都開啟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998" y="2793830"/>
            <a:ext cx="7418182" cy="399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4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+mn-ea"/>
                <a:ea typeface="+mn-ea"/>
              </a:rPr>
              <a:t>5.Windows update</a:t>
            </a: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251678" y="1325881"/>
            <a:ext cx="10178322" cy="45537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  <a:latin typeface="+mn-ea"/>
                <a:ea typeface="+mn-ea"/>
              </a:rPr>
              <a:t>【Win10】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  <a:ea typeface="+mn-ea"/>
              </a:rPr>
              <a:t>：</a:t>
            </a:r>
            <a:endParaRPr lang="en-US" altLang="zh-TW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zh-TW" altLang="en-US" dirty="0" smtClean="0">
                <a:latin typeface="+mn-ea"/>
                <a:ea typeface="+mn-ea"/>
              </a:rPr>
              <a:t>找到「</a:t>
            </a:r>
            <a:r>
              <a:rPr lang="en-US" altLang="zh-TW" dirty="0" smtClean="0">
                <a:latin typeface="+mn-ea"/>
                <a:ea typeface="+mn-ea"/>
              </a:rPr>
              <a:t>windows</a:t>
            </a:r>
            <a:r>
              <a:rPr lang="zh-TW" altLang="en-US" dirty="0" smtClean="0">
                <a:latin typeface="+mn-ea"/>
                <a:ea typeface="+mn-ea"/>
              </a:rPr>
              <a:t>設定」</a:t>
            </a:r>
            <a:r>
              <a:rPr lang="en-US" altLang="zh-TW" dirty="0" smtClean="0">
                <a:latin typeface="+mn-ea"/>
                <a:ea typeface="+mn-ea"/>
              </a:rPr>
              <a:t>(</a:t>
            </a:r>
            <a:r>
              <a:rPr lang="zh-TW" altLang="en-US" dirty="0" smtClean="0">
                <a:latin typeface="+mn-ea"/>
                <a:ea typeface="+mn-ea"/>
              </a:rPr>
              <a:t>可參照右圖方法</a:t>
            </a:r>
            <a:r>
              <a:rPr lang="en-US" altLang="zh-TW" dirty="0" smtClean="0">
                <a:latin typeface="+mn-ea"/>
                <a:ea typeface="+mn-ea"/>
              </a:rPr>
              <a:t>)</a:t>
            </a:r>
          </a:p>
          <a:p>
            <a:r>
              <a:rPr lang="zh-TW" altLang="en-US" dirty="0">
                <a:latin typeface="+mn-ea"/>
              </a:rPr>
              <a:t>點選「開始」 → 「</a:t>
            </a:r>
            <a:r>
              <a:rPr lang="zh-TW" altLang="en-US" dirty="0" smtClean="0">
                <a:latin typeface="+mn-ea"/>
              </a:rPr>
              <a:t>電腦</a:t>
            </a:r>
            <a:r>
              <a:rPr lang="zh-TW" altLang="en-US" dirty="0" smtClean="0">
                <a:latin typeface="+mn-ea"/>
                <a:ea typeface="+mn-ea"/>
              </a:rPr>
              <a:t>設定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更新</a:t>
            </a:r>
            <a:r>
              <a:rPr lang="zh-TW" altLang="en-US" dirty="0" smtClean="0">
                <a:latin typeface="+mn-ea"/>
                <a:ea typeface="+mn-ea"/>
              </a:rPr>
              <a:t>與安全</a:t>
            </a:r>
            <a:r>
              <a:rPr lang="zh-TW" altLang="en-US" dirty="0" smtClean="0">
                <a:latin typeface="+mn-ea"/>
                <a:ea typeface="+mn-ea"/>
              </a:rPr>
              <a:t>性</a:t>
            </a:r>
            <a:r>
              <a:rPr lang="zh-TW" altLang="en-US" dirty="0">
                <a:latin typeface="+mn-ea"/>
              </a:rPr>
              <a:t>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>
                <a:latin typeface="+mn-ea"/>
              </a:rPr>
              <a:t> 「 </a:t>
            </a:r>
            <a:r>
              <a:rPr lang="en-US" altLang="zh-TW" dirty="0" smtClean="0">
                <a:latin typeface="+mn-ea"/>
                <a:ea typeface="+mn-ea"/>
              </a:rPr>
              <a:t>Windows Update</a:t>
            </a:r>
            <a:r>
              <a:rPr lang="zh-TW" altLang="en-US" dirty="0" smtClean="0">
                <a:latin typeface="+mn-ea"/>
              </a:rPr>
              <a:t> 」 </a:t>
            </a:r>
            <a:r>
              <a:rPr lang="zh-TW" altLang="en-US" dirty="0" smtClean="0">
                <a:latin typeface="+mn-ea"/>
                <a:ea typeface="+mn-ea"/>
              </a:rPr>
              <a:t>→</a:t>
            </a:r>
            <a:r>
              <a:rPr lang="zh-TW" altLang="en-US" dirty="0">
                <a:latin typeface="+mn-ea"/>
              </a:rPr>
              <a:t> 「</a:t>
            </a:r>
            <a:r>
              <a:rPr lang="zh-TW" altLang="en-US" dirty="0" smtClean="0">
                <a:latin typeface="+mn-ea"/>
                <a:ea typeface="+mn-ea"/>
              </a:rPr>
              <a:t>檢查更新</a:t>
            </a:r>
            <a:r>
              <a:rPr lang="zh-TW" altLang="en-US" dirty="0">
                <a:latin typeface="+mn-ea"/>
              </a:rPr>
              <a:t>」</a:t>
            </a:r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061" y="3194700"/>
            <a:ext cx="3562350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3767769" y="3194700"/>
            <a:ext cx="1268642" cy="37476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4230477" y="6092328"/>
            <a:ext cx="805934" cy="3503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9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8" y="130925"/>
            <a:ext cx="10178322" cy="77204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+mn-ea"/>
                <a:ea typeface="+mn-ea"/>
              </a:rPr>
              <a:t>6.</a:t>
            </a:r>
            <a:r>
              <a:rPr lang="zh-TW" altLang="en-US" b="1" dirty="0" smtClean="0">
                <a:latin typeface="+mn-ea"/>
                <a:ea typeface="+mn-ea"/>
              </a:rPr>
              <a:t>機敏</a:t>
            </a:r>
            <a:r>
              <a:rPr lang="zh-TW" altLang="en-US" b="1" dirty="0">
                <a:latin typeface="+mn-ea"/>
                <a:ea typeface="+mn-ea"/>
              </a:rPr>
              <a:t>性資料應有適當之保護</a:t>
            </a:r>
            <a:r>
              <a:rPr lang="zh-TW" altLang="en-US" b="1" dirty="0" smtClean="0">
                <a:latin typeface="+mn-ea"/>
                <a:ea typeface="+mn-ea"/>
              </a:rPr>
              <a:t>措施</a:t>
            </a: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1251678" y="902970"/>
            <a:ext cx="10178322" cy="1931669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電腦設備內機敏性檔案，須由檔案擁有者以加密措施保護，如以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  <a:ea typeface="+mn-ea"/>
              </a:rPr>
              <a:t>壓縮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軟體 </a:t>
            </a:r>
            <a:r>
              <a:rPr lang="en-US" altLang="zh-TW" dirty="0">
                <a:solidFill>
                  <a:srgbClr val="FF0000"/>
                </a:solidFill>
                <a:latin typeface="+mn-ea"/>
                <a:ea typeface="+mn-ea"/>
              </a:rPr>
              <a:t>7 zip </a:t>
            </a:r>
            <a:r>
              <a:rPr lang="zh-TW" altLang="en-US" dirty="0">
                <a:solidFill>
                  <a:srgbClr val="FF0000"/>
                </a:solidFill>
                <a:latin typeface="+mn-ea"/>
                <a:ea typeface="+mn-ea"/>
              </a:rPr>
              <a:t>等方式執行壓縮加密碼，並限制不得於公務外電腦</a:t>
            </a:r>
            <a:r>
              <a:rPr lang="zh-TW" altLang="en-US" dirty="0" smtClean="0">
                <a:solidFill>
                  <a:srgbClr val="FF0000"/>
                </a:solidFill>
                <a:latin typeface="+mn-ea"/>
                <a:ea typeface="+mn-ea"/>
              </a:rPr>
              <a:t>使用。</a:t>
            </a:r>
            <a:endParaRPr lang="en-US" altLang="zh-TW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zh-TW" altLang="en-US" dirty="0" smtClean="0">
                <a:latin typeface="+mn-ea"/>
                <a:ea typeface="+mn-ea"/>
              </a:rPr>
              <a:t>以</a:t>
            </a:r>
            <a:r>
              <a:rPr lang="en-US" altLang="zh-TW" dirty="0" smtClean="0">
                <a:latin typeface="+mn-ea"/>
                <a:ea typeface="+mn-ea"/>
              </a:rPr>
              <a:t>word</a:t>
            </a:r>
            <a:r>
              <a:rPr lang="zh-TW" altLang="en-US" dirty="0" smtClean="0">
                <a:latin typeface="+mn-ea"/>
                <a:ea typeface="+mn-ea"/>
              </a:rPr>
              <a:t>為例：點選「檔案」→保護文件→以密碼加密</a:t>
            </a:r>
            <a:endParaRPr lang="en-US" altLang="zh-TW" dirty="0" smtClean="0">
              <a:latin typeface="+mn-ea"/>
              <a:ea typeface="+mn-ea"/>
            </a:endParaRPr>
          </a:p>
          <a:p>
            <a:r>
              <a:rPr lang="zh-TW" altLang="en-US" dirty="0" smtClean="0">
                <a:latin typeface="+mn-ea"/>
                <a:ea typeface="+mn-ea"/>
              </a:rPr>
              <a:t>以</a:t>
            </a:r>
            <a:r>
              <a:rPr lang="en-US" altLang="zh-TW" dirty="0" smtClean="0">
                <a:latin typeface="+mn-ea"/>
                <a:ea typeface="+mn-ea"/>
              </a:rPr>
              <a:t>excel</a:t>
            </a:r>
            <a:r>
              <a:rPr lang="zh-TW" altLang="en-US" dirty="0" smtClean="0">
                <a:latin typeface="+mn-ea"/>
                <a:ea typeface="+mn-ea"/>
              </a:rPr>
              <a:t>為</a:t>
            </a:r>
            <a:r>
              <a:rPr lang="zh-TW" altLang="en-US" dirty="0">
                <a:latin typeface="+mn-ea"/>
                <a:ea typeface="+mn-ea"/>
              </a:rPr>
              <a:t>例：點選「檔案」→</a:t>
            </a:r>
            <a:r>
              <a:rPr lang="zh-TW" altLang="en-US" dirty="0" smtClean="0">
                <a:latin typeface="+mn-ea"/>
                <a:ea typeface="+mn-ea"/>
              </a:rPr>
              <a:t>保護活頁簿→</a:t>
            </a:r>
            <a:r>
              <a:rPr lang="zh-TW" altLang="en-US" dirty="0">
                <a:latin typeface="+mn-ea"/>
                <a:ea typeface="+mn-ea"/>
              </a:rPr>
              <a:t>以密碼加</a:t>
            </a:r>
            <a:r>
              <a:rPr lang="zh-TW" altLang="en-US" dirty="0" smtClean="0">
                <a:latin typeface="+mn-ea"/>
                <a:ea typeface="+mn-ea"/>
              </a:rPr>
              <a:t>密</a:t>
            </a:r>
            <a:endParaRPr lang="en-US" altLang="zh-TW" dirty="0" smtClean="0">
              <a:latin typeface="+mn-ea"/>
              <a:ea typeface="+mn-ea"/>
            </a:endParaRPr>
          </a:p>
          <a:p>
            <a:r>
              <a:rPr lang="zh-TW" altLang="en-US" dirty="0" smtClean="0">
                <a:latin typeface="+mn-ea"/>
                <a:ea typeface="+mn-ea"/>
              </a:rPr>
              <a:t>以</a:t>
            </a:r>
            <a:r>
              <a:rPr lang="en-US" altLang="zh-TW" dirty="0" smtClean="0">
                <a:latin typeface="+mn-ea"/>
                <a:ea typeface="+mn-ea"/>
              </a:rPr>
              <a:t>PPT</a:t>
            </a:r>
            <a:r>
              <a:rPr lang="zh-TW" altLang="en-US" dirty="0" smtClean="0">
                <a:latin typeface="+mn-ea"/>
                <a:ea typeface="+mn-ea"/>
              </a:rPr>
              <a:t>為例：</a:t>
            </a:r>
            <a:r>
              <a:rPr lang="zh-TW" altLang="en-US" dirty="0">
                <a:latin typeface="+mn-ea"/>
                <a:ea typeface="+mn-ea"/>
              </a:rPr>
              <a:t>點選「檔案」→</a:t>
            </a:r>
            <a:r>
              <a:rPr lang="zh-TW" altLang="en-US" dirty="0" smtClean="0">
                <a:latin typeface="+mn-ea"/>
                <a:ea typeface="+mn-ea"/>
              </a:rPr>
              <a:t>保護簡報→</a:t>
            </a:r>
            <a:r>
              <a:rPr lang="zh-TW" altLang="en-US" dirty="0">
                <a:latin typeface="+mn-ea"/>
                <a:ea typeface="+mn-ea"/>
              </a:rPr>
              <a:t>以密碼加密</a:t>
            </a:r>
            <a:endParaRPr lang="en-US" altLang="zh-TW" dirty="0" smtClean="0">
              <a:latin typeface="+mn-ea"/>
              <a:ea typeface="+mn-ea"/>
            </a:endParaRPr>
          </a:p>
          <a:p>
            <a:endParaRPr lang="zh-TW" altLang="en-US" dirty="0">
              <a:latin typeface="+mn-ea"/>
              <a:ea typeface="+mn-ea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678" y="2937076"/>
            <a:ext cx="4394820" cy="3920924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6112" y="2937076"/>
            <a:ext cx="5073519" cy="379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15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500</TotalTime>
  <Words>721</Words>
  <Application>Microsoft Office PowerPoint</Application>
  <PresentationFormat>自訂</PresentationFormat>
  <Paragraphs>40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Badge</vt:lpstr>
      <vt:lpstr>資安實地稽核前  電腦使用者端之設定須知</vt:lpstr>
      <vt:lpstr>稽核項目</vt:lpstr>
      <vt:lpstr>1.螢幕保護程式時間</vt:lpstr>
      <vt:lpstr>2.密碼原則</vt:lpstr>
      <vt:lpstr>通行碼規範</vt:lpstr>
      <vt:lpstr>3.嚴禁下載或使用非法軟體與檔案</vt:lpstr>
      <vt:lpstr>4.Windows Defender</vt:lpstr>
      <vt:lpstr>5.Windows update</vt:lpstr>
      <vt:lpstr>6.機敏性資料應有適當之保護措施</vt:lpstr>
      <vt:lpstr>7.電子郵件關閉郵件預覽功能，使用文字模式瀏覽</vt:lpstr>
      <vt:lpstr>8.校時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稽核前需對各電腦設定</dc:title>
  <dc:creator>KL center</dc:creator>
  <cp:lastModifiedBy>user</cp:lastModifiedBy>
  <cp:revision>36</cp:revision>
  <dcterms:created xsi:type="dcterms:W3CDTF">2019-09-02T05:03:36Z</dcterms:created>
  <dcterms:modified xsi:type="dcterms:W3CDTF">2020-10-05T07:01:42Z</dcterms:modified>
</cp:coreProperties>
</file>