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98" r:id="rId3"/>
    <p:sldId id="258" r:id="rId4"/>
    <p:sldId id="259" r:id="rId5"/>
    <p:sldId id="260" r:id="rId6"/>
    <p:sldId id="266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3" r:id="rId15"/>
    <p:sldId id="272" r:id="rId16"/>
    <p:sldId id="264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5" r:id="rId35"/>
    <p:sldId id="293" r:id="rId36"/>
    <p:sldId id="294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6370" autoAdjust="0"/>
  </p:normalViewPr>
  <p:slideViewPr>
    <p:cSldViewPr snapToGrid="0">
      <p:cViewPr varScale="1">
        <p:scale>
          <a:sx n="90" d="100"/>
          <a:sy n="90" d="100"/>
        </p:scale>
        <p:origin x="-10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7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49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39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99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21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68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81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61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4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42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8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25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29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4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36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9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CE47AD1-097F-4906-8176-2C7ABB0EAD64}" type="datetimeFigureOut">
              <a:rPr lang="zh-TW" altLang="en-US" smtClean="0"/>
              <a:t>2020/11/5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6B3308-F931-40E5-82B8-8FCF29F0EE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461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klcg.elearn.hrd.gov.tw/mooc/index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v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learn.hrd.gov.tw/mooc/index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B9931B2-1A79-44BE-83D0-92101F110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109</a:t>
            </a:r>
            <a:r>
              <a:rPr lang="zh-TW" altLang="en-US" dirty="0"/>
              <a:t>年資通</a:t>
            </a:r>
            <a:r>
              <a:rPr lang="zh-TW" altLang="en-US" dirty="0" smtClean="0"/>
              <a:t>安全教育訓練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線</a:t>
            </a:r>
            <a:r>
              <a:rPr lang="zh-TW" altLang="en-US" dirty="0"/>
              <a:t>上研習方式教學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C0E640B-395C-4A54-B2AF-096705BB2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779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登入</a:t>
            </a:r>
            <a:r>
              <a:rPr lang="en-US" altLang="zh-TW" dirty="0"/>
              <a:t>e</a:t>
            </a:r>
            <a:r>
              <a:rPr lang="zh-TW" altLang="en-US" dirty="0"/>
              <a:t>等公務園學習平台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滑鼠滾輪往下滑，為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/>
              <a:t>一般民眾登入</a:t>
            </a:r>
            <a:r>
              <a:rPr lang="en-US" altLang="zh-TW" dirty="0">
                <a:effectLst/>
              </a:rPr>
              <a:t>】</a:t>
            </a:r>
            <a:endParaRPr lang="en-US" altLang="zh-TW" dirty="0"/>
          </a:p>
          <a:p>
            <a:r>
              <a:rPr lang="zh-TW" altLang="en-US" dirty="0"/>
              <a:t>點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登入我的</a:t>
            </a:r>
            <a:r>
              <a:rPr lang="en-US" altLang="zh-TW" dirty="0">
                <a:effectLst/>
              </a:rPr>
              <a:t>e</a:t>
            </a:r>
            <a:r>
              <a:rPr lang="zh-TW" altLang="en-US" dirty="0">
                <a:effectLst/>
              </a:rPr>
              <a:t>政府</a:t>
            </a:r>
            <a:r>
              <a:rPr lang="en-US" altLang="zh-TW" dirty="0">
                <a:effectLst/>
              </a:rPr>
              <a:t>】</a:t>
            </a:r>
            <a:r>
              <a:rPr lang="zh-TW" altLang="en-US" dirty="0">
                <a:effectLst/>
              </a:rPr>
              <a:t>，並注意紅字條件是否相符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88C3B2CB-7773-4212-BABB-5619E0493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791" y="2755571"/>
            <a:ext cx="5251508" cy="38347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1312942" y="6098795"/>
            <a:ext cx="4777466" cy="403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7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登入</a:t>
            </a:r>
            <a:r>
              <a:rPr lang="en-US" altLang="zh-TW" dirty="0"/>
              <a:t>e</a:t>
            </a:r>
            <a:r>
              <a:rPr lang="zh-TW" altLang="en-US" dirty="0"/>
              <a:t>等公務園學習平台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點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確定</a:t>
            </a:r>
            <a:r>
              <a:rPr lang="en-US" altLang="zh-TW" dirty="0">
                <a:effectLst/>
              </a:rPr>
              <a:t>】</a:t>
            </a:r>
          </a:p>
          <a:p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如為學校公務人員，請自行依照指示操作</a:t>
            </a:r>
            <a:r>
              <a:rPr lang="en-US" altLang="zh-TW" dirty="0">
                <a:effectLst/>
              </a:rPr>
              <a:t>)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E4C1F0F-C26D-418F-858E-36698755AF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791" y="2933351"/>
            <a:ext cx="5729681" cy="34465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5746457" y="5699146"/>
            <a:ext cx="869578" cy="488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34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登入</a:t>
            </a:r>
            <a:r>
              <a:rPr lang="en-US" altLang="zh-TW" dirty="0"/>
              <a:t>e</a:t>
            </a:r>
            <a:r>
              <a:rPr lang="zh-TW" altLang="en-US" dirty="0"/>
              <a:t>等公務園學習平台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閱讀紅字，勾選後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同意</a:t>
            </a:r>
            <a:r>
              <a:rPr lang="en-US" altLang="zh-TW" dirty="0">
                <a:effectLst/>
              </a:rPr>
              <a:t>】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F0A5E5A-6616-4692-92F9-993A11147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449" y="2575842"/>
            <a:ext cx="6321101" cy="39439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3338816" y="5204196"/>
            <a:ext cx="869578" cy="488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0F51BD7-60A3-46A1-A5D1-769596B93A26}"/>
              </a:ext>
            </a:extLst>
          </p:cNvPr>
          <p:cNvSpPr/>
          <p:nvPr/>
        </p:nvSpPr>
        <p:spPr>
          <a:xfrm>
            <a:off x="2182535" y="3636851"/>
            <a:ext cx="869578" cy="488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11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登入</a:t>
            </a:r>
            <a:r>
              <a:rPr lang="en-US" altLang="zh-TW" dirty="0"/>
              <a:t>e</a:t>
            </a:r>
            <a:r>
              <a:rPr lang="zh-TW" altLang="en-US" dirty="0"/>
              <a:t>等公務園學習平台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輸入暱稱，點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確定</a:t>
            </a:r>
            <a:r>
              <a:rPr lang="en-US" altLang="zh-TW" dirty="0">
                <a:effectLst/>
              </a:rPr>
              <a:t>】</a:t>
            </a:r>
            <a:endParaRPr lang="en-US" alt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6528A5A0-C902-4CAB-903E-3735D6991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04" y="2442654"/>
            <a:ext cx="6604191" cy="406152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4133218" y="5546746"/>
            <a:ext cx="849843" cy="488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0F51BD7-60A3-46A1-A5D1-769596B93A26}"/>
              </a:ext>
            </a:extLst>
          </p:cNvPr>
          <p:cNvSpPr/>
          <p:nvPr/>
        </p:nvSpPr>
        <p:spPr>
          <a:xfrm>
            <a:off x="2469238" y="4228959"/>
            <a:ext cx="2102762" cy="488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28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登入</a:t>
            </a:r>
            <a:r>
              <a:rPr lang="en-US" altLang="zh-TW" dirty="0"/>
              <a:t>e</a:t>
            </a:r>
            <a:r>
              <a:rPr lang="zh-TW" altLang="en-US" dirty="0"/>
              <a:t>等公務園學習平台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有顯示暱稱及登出按鈕，即表示已正常登入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0C7E88C-E80D-4830-8E30-ECE1C5C8E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2497451"/>
            <a:ext cx="7810500" cy="18192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0F51BD7-60A3-46A1-A5D1-769596B93A26}"/>
              </a:ext>
            </a:extLst>
          </p:cNvPr>
          <p:cNvSpPr/>
          <p:nvPr/>
        </p:nvSpPr>
        <p:spPr>
          <a:xfrm>
            <a:off x="5531220" y="3761824"/>
            <a:ext cx="2919448" cy="554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59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進入基隆</a:t>
            </a:r>
            <a:r>
              <a:rPr lang="en-US" altLang="zh-TW" dirty="0"/>
              <a:t>e</a:t>
            </a:r>
            <a:r>
              <a:rPr lang="zh-TW" altLang="en-US" dirty="0"/>
              <a:t>學堂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https://klcg.elearn.hrd.gov.tw/mooc/index.php</a:t>
            </a:r>
            <a:endParaRPr lang="en-US" altLang="zh-TW" dirty="0"/>
          </a:p>
          <a:p>
            <a:r>
              <a:rPr lang="zh-TW" altLang="en-US" dirty="0"/>
              <a:t>點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基隆市政府</a:t>
            </a:r>
            <a:r>
              <a:rPr lang="en-US" altLang="zh-TW" dirty="0">
                <a:effectLst/>
              </a:rPr>
              <a:t>109</a:t>
            </a:r>
            <a:r>
              <a:rPr lang="zh-TW" altLang="en-US" dirty="0">
                <a:effectLst/>
              </a:rPr>
              <a:t>年度 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必修</a:t>
            </a:r>
            <a:r>
              <a:rPr lang="en-US" altLang="zh-TW" dirty="0">
                <a:effectLst/>
              </a:rPr>
              <a:t>】</a:t>
            </a:r>
            <a:r>
              <a:rPr lang="zh-TW" altLang="en-US" dirty="0">
                <a:effectLst/>
              </a:rPr>
              <a:t>組裝課程</a:t>
            </a:r>
            <a:r>
              <a:rPr lang="en-US" altLang="zh-TW" dirty="0">
                <a:effectLst/>
              </a:rPr>
              <a:t>】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BDC6C94-5639-4106-A904-C0C83D39F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879" y="3146632"/>
            <a:ext cx="7740775" cy="310176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3452270" y="3680412"/>
            <a:ext cx="2369689" cy="21918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7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進入基隆</a:t>
            </a:r>
            <a:r>
              <a:rPr lang="en-US" altLang="zh-TW" dirty="0"/>
              <a:t>e</a:t>
            </a:r>
            <a:r>
              <a:rPr lang="zh-TW" altLang="en-US" dirty="0"/>
              <a:t>學堂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572657"/>
          </a:xfrm>
        </p:spPr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>
                <a:effectLst/>
              </a:rPr>
              <a:t>【</a:t>
            </a:r>
            <a:r>
              <a:rPr lang="zh-TW" altLang="en-US" dirty="0" smtClean="0">
                <a:effectLst/>
              </a:rPr>
              <a:t>課程資訊</a:t>
            </a:r>
            <a:r>
              <a:rPr lang="en-US" altLang="zh-TW" dirty="0" smtClean="0">
                <a:effectLst/>
              </a:rPr>
              <a:t>】</a:t>
            </a:r>
            <a:endParaRPr lang="en-US" altLang="zh-TW" dirty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在下方的課程清單</a:t>
            </a:r>
            <a:r>
              <a:rPr lang="zh-TW" altLang="en-US" dirty="0" smtClean="0">
                <a:effectLst/>
              </a:rPr>
              <a:t>中搜尋以下三門課。</a:t>
            </a:r>
            <a:r>
              <a:rPr lang="zh-TW" altLang="en-US" dirty="0" smtClean="0">
                <a:solidFill>
                  <a:srgbClr val="FFFF00"/>
                </a:solidFill>
                <a:effectLst/>
              </a:rPr>
              <a:t>已參加校內資安研習的同仁請從以下三門課中任選一門課</a:t>
            </a:r>
            <a:r>
              <a:rPr lang="zh-TW" altLang="en-US" dirty="0" smtClean="0">
                <a:effectLst/>
              </a:rPr>
              <a:t>，</a:t>
            </a:r>
            <a:r>
              <a:rPr lang="zh-TW" altLang="en-US" dirty="0" smtClean="0">
                <a:solidFill>
                  <a:srgbClr val="FFFF00"/>
                </a:solidFill>
                <a:effectLst/>
              </a:rPr>
              <a:t>如果您本年度都無參加資安研習，則三門課都要選</a:t>
            </a:r>
            <a:endParaRPr lang="zh-TW" alt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25" y="2263959"/>
            <a:ext cx="4562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3445438" y="2338390"/>
            <a:ext cx="2211084" cy="604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25" y="4664055"/>
            <a:ext cx="55721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8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進入基隆</a:t>
            </a:r>
            <a:r>
              <a:rPr lang="en-US" altLang="zh-TW" dirty="0"/>
              <a:t>e</a:t>
            </a:r>
            <a:r>
              <a:rPr lang="zh-TW" altLang="en-US" dirty="0"/>
              <a:t>學堂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>
                <a:effectLst/>
              </a:rPr>
              <a:t>【</a:t>
            </a:r>
            <a:r>
              <a:rPr lang="zh-TW" altLang="en-US" dirty="0" smtClean="0">
                <a:effectLst/>
              </a:rPr>
              <a:t>報名課程</a:t>
            </a:r>
            <a:r>
              <a:rPr lang="en-US" altLang="zh-TW" dirty="0" smtClean="0">
                <a:effectLst/>
              </a:rPr>
              <a:t>】</a:t>
            </a:r>
          </a:p>
          <a:p>
            <a:endParaRPr lang="en-US" altLang="zh-TW" dirty="0" smtClean="0">
              <a:effectLst/>
            </a:endParaRPr>
          </a:p>
          <a:p>
            <a:endParaRPr lang="en-US" altLang="zh-TW" dirty="0" smtClean="0">
              <a:effectLst/>
            </a:endParaRPr>
          </a:p>
          <a:p>
            <a:endParaRPr lang="en-US" altLang="zh-TW" dirty="0">
              <a:effectLst/>
            </a:endParaRPr>
          </a:p>
          <a:p>
            <a:endParaRPr lang="en-US" altLang="zh-TW" dirty="0" smtClean="0"/>
          </a:p>
          <a:p>
            <a:r>
              <a:rPr lang="zh-TW" altLang="en-US" dirty="0">
                <a:effectLst/>
              </a:rPr>
              <a:t>在按</a:t>
            </a:r>
            <a:r>
              <a:rPr lang="en-US" altLang="zh-TW" dirty="0" smtClean="0">
                <a:effectLst/>
              </a:rPr>
              <a:t>【</a:t>
            </a:r>
            <a:r>
              <a:rPr lang="zh-TW" altLang="en-US" dirty="0">
                <a:effectLst/>
              </a:rPr>
              <a:t>確定</a:t>
            </a:r>
            <a:r>
              <a:rPr lang="en-US" altLang="zh-TW" dirty="0">
                <a:effectLst/>
              </a:rPr>
              <a:t>】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04BFB55-3141-4525-AB68-2A27117DE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330" y="4598060"/>
            <a:ext cx="7443353" cy="15121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7390700" y="5446396"/>
            <a:ext cx="755009" cy="4718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07" y="2329970"/>
            <a:ext cx="2809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1631397" y="2746522"/>
            <a:ext cx="2175059" cy="7622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93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點擊</a:t>
            </a:r>
            <a:r>
              <a:rPr lang="en-US" altLang="zh-TW" dirty="0"/>
              <a:t>【</a:t>
            </a:r>
            <a:r>
              <a:rPr lang="zh-TW" altLang="en-US" b="1" dirty="0">
                <a:effectLst/>
              </a:rPr>
              <a:t>上課去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D5F8CA7-7681-4B26-A0FA-310266A7D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41" y="3156404"/>
            <a:ext cx="8263155" cy="263479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336393-4039-4E97-A7DC-D70D056AC8FB}"/>
              </a:ext>
            </a:extLst>
          </p:cNvPr>
          <p:cNvSpPr/>
          <p:nvPr/>
        </p:nvSpPr>
        <p:spPr>
          <a:xfrm>
            <a:off x="5813571" y="4991450"/>
            <a:ext cx="1677798" cy="4697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33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建議使用</a:t>
            </a:r>
            <a:r>
              <a:rPr lang="en-US" altLang="zh-TW" dirty="0"/>
              <a:t>Chrome</a:t>
            </a:r>
            <a:r>
              <a:rPr lang="zh-TW" altLang="en-US" dirty="0"/>
              <a:t>瀏覽器</a:t>
            </a:r>
            <a:endParaRPr lang="en-US" altLang="zh-TW" dirty="0"/>
          </a:p>
          <a:p>
            <a:r>
              <a:rPr lang="zh-TW" altLang="en-US" dirty="0"/>
              <a:t>右下請按照課程閱讀環境需求操作，不一定與此處顯示完全相同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30A73173-D33C-4CB8-8A8C-FECA3C224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40" y="2768366"/>
            <a:ext cx="5995179" cy="402473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336393-4039-4E97-A7DC-D70D056AC8FB}"/>
              </a:ext>
            </a:extLst>
          </p:cNvPr>
          <p:cNvSpPr/>
          <p:nvPr/>
        </p:nvSpPr>
        <p:spPr>
          <a:xfrm>
            <a:off x="6484689" y="5025006"/>
            <a:ext cx="587230" cy="4697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B5AEB46-23C2-488F-B5D7-DD24889C4BB7}"/>
              </a:ext>
            </a:extLst>
          </p:cNvPr>
          <p:cNvSpPr/>
          <p:nvPr/>
        </p:nvSpPr>
        <p:spPr>
          <a:xfrm>
            <a:off x="4346896" y="6262258"/>
            <a:ext cx="1677798" cy="4697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2176C290-0B95-478A-86FB-CC3AD7CF4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56" y="3219974"/>
            <a:ext cx="3181350" cy="1371600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xmlns="" id="{DC82855E-AC19-44DE-A561-0FB2EFF12854}"/>
              </a:ext>
            </a:extLst>
          </p:cNvPr>
          <p:cNvCxnSpPr/>
          <p:nvPr/>
        </p:nvCxnSpPr>
        <p:spPr>
          <a:xfrm flipH="1" flipV="1">
            <a:off x="3582099" y="4202884"/>
            <a:ext cx="1803633" cy="2294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0AB5DAA-792B-4616-A10A-8CEF154091C6}"/>
              </a:ext>
            </a:extLst>
          </p:cNvPr>
          <p:cNvSpPr/>
          <p:nvPr/>
        </p:nvSpPr>
        <p:spPr>
          <a:xfrm>
            <a:off x="3182031" y="3967992"/>
            <a:ext cx="735628" cy="4697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27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668350"/>
          </a:xfrm>
        </p:spPr>
        <p:txBody>
          <a:bodyPr>
            <a:normAutofit/>
          </a:bodyPr>
          <a:lstStyle/>
          <a:p>
            <a:r>
              <a:rPr lang="zh-TW" altLang="en-US" b="1" dirty="0"/>
              <a:t>資通安全管理法子法</a:t>
            </a:r>
            <a:r>
              <a:rPr lang="en-US" altLang="zh-TW" b="1" dirty="0"/>
              <a:t>-</a:t>
            </a:r>
            <a:r>
              <a:rPr lang="zh-TW" altLang="en-US" b="1" dirty="0">
                <a:solidFill>
                  <a:srgbClr val="FFFF00"/>
                </a:solidFill>
              </a:rPr>
              <a:t>資通安全責任等級分級辦法規定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>
                <a:solidFill>
                  <a:srgbClr val="FFFF00"/>
                </a:solidFill>
              </a:rPr>
              <a:t>校</a:t>
            </a:r>
            <a:r>
              <a:rPr lang="zh-TW" altLang="en-US" b="1" dirty="0">
                <a:solidFill>
                  <a:srgbClr val="FFFF00"/>
                </a:solidFill>
              </a:rPr>
              <a:t>內電腦使用者每人每年需接受三小時以上之一般資通安全教育訓練。</a:t>
            </a:r>
            <a:endParaRPr lang="en-US" altLang="zh-TW" b="1" dirty="0">
              <a:solidFill>
                <a:srgbClr val="FFFF00"/>
              </a:solidFill>
            </a:endParaRPr>
          </a:p>
          <a:p>
            <a:endParaRPr lang="en-US" altLang="zh-TW" b="1" dirty="0" smtClean="0"/>
          </a:p>
          <a:p>
            <a:r>
              <a:rPr lang="zh-TW" altLang="en-US" b="1" dirty="0" smtClean="0"/>
              <a:t>若您本年度已參加完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小時的資安研習，可不用進行線上研習。</a:t>
            </a:r>
            <a:endParaRPr lang="en-US" altLang="zh-TW" b="1" dirty="0" smtClean="0"/>
          </a:p>
          <a:p>
            <a:r>
              <a:rPr lang="zh-TW" altLang="en-US" b="1" dirty="0" smtClean="0"/>
              <a:t>若您有參加學校</a:t>
            </a:r>
            <a:r>
              <a:rPr lang="en-US" altLang="zh-TW" b="1" dirty="0" smtClean="0"/>
              <a:t>12/2</a:t>
            </a:r>
            <a:r>
              <a:rPr lang="zh-TW" altLang="en-US" b="1" dirty="0" smtClean="0"/>
              <a:t>辦理的資安研習，則只需補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小時線上研習</a:t>
            </a:r>
            <a:endParaRPr lang="en-US" altLang="zh-TW" b="1" dirty="0" smtClean="0"/>
          </a:p>
          <a:p>
            <a:r>
              <a:rPr lang="zh-TW" altLang="en-US" b="1" dirty="0"/>
              <a:t>若</a:t>
            </a:r>
            <a:r>
              <a:rPr lang="zh-TW" altLang="en-US" b="1" dirty="0" smtClean="0"/>
              <a:t>您本年度皆</a:t>
            </a:r>
            <a:r>
              <a:rPr lang="zh-TW" altLang="en-US" b="1" dirty="0"/>
              <a:t>無</a:t>
            </a:r>
            <a:r>
              <a:rPr lang="zh-TW" altLang="en-US" b="1" dirty="0" smtClean="0"/>
              <a:t>參加任何資安研習，則必須參加完整的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小時線上研習。</a:t>
            </a:r>
            <a:endParaRPr lang="en-US" altLang="zh-TW" b="1" dirty="0" smtClean="0"/>
          </a:p>
          <a:p>
            <a:r>
              <a:rPr lang="zh-TW" altLang="en-US" b="1" dirty="0"/>
              <a:t>線上</a:t>
            </a:r>
            <a:r>
              <a:rPr lang="zh-TW" altLang="en-US" b="1" dirty="0" smtClean="0"/>
              <a:t>研習完後須列印證書，供資媒組填報本校資安研習情形回報之佐證資料。</a:t>
            </a:r>
            <a:endParaRPr lang="en-US" altLang="zh-TW" b="1" dirty="0" smtClean="0"/>
          </a:p>
          <a:p>
            <a:r>
              <a:rPr lang="zh-TW" altLang="en-US" b="1" dirty="0" smtClean="0"/>
              <a:t>線上研習方式請參閱此篇手冊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0589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點擊左側課程，開始上課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9D57F4D-CF91-4CF6-A559-B41DD15C6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2" y="2327180"/>
            <a:ext cx="8313490" cy="426237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336393-4039-4E97-A7DC-D70D056AC8FB}"/>
              </a:ext>
            </a:extLst>
          </p:cNvPr>
          <p:cNvSpPr/>
          <p:nvPr/>
        </p:nvSpPr>
        <p:spPr>
          <a:xfrm>
            <a:off x="1904302" y="2969703"/>
            <a:ext cx="1426127" cy="36198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620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閱讀時數需達一定比例，才可執行測驗</a:t>
            </a:r>
            <a:r>
              <a:rPr lang="en-US" altLang="zh-TW" dirty="0"/>
              <a:t>/</a:t>
            </a:r>
            <a:r>
              <a:rPr lang="zh-TW" altLang="en-US" dirty="0"/>
              <a:t>考試</a:t>
            </a:r>
            <a:r>
              <a:rPr lang="en-US" altLang="zh-TW" dirty="0"/>
              <a:t>/</a:t>
            </a:r>
            <a:r>
              <a:rPr lang="zh-TW" altLang="en-US" dirty="0" smtClean="0"/>
              <a:t>問卷</a:t>
            </a:r>
            <a:r>
              <a:rPr lang="en-US" altLang="zh-TW" dirty="0" smtClean="0"/>
              <a:t>/</a:t>
            </a:r>
            <a:r>
              <a:rPr lang="zh-TW" altLang="en-US" dirty="0"/>
              <a:t>投票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2F496B8-525E-4E0D-BFB5-09AB2DBA4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65" y="2790710"/>
            <a:ext cx="8141717" cy="306995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336393-4039-4E97-A7DC-D70D056AC8FB}"/>
              </a:ext>
            </a:extLst>
          </p:cNvPr>
          <p:cNvSpPr/>
          <p:nvPr/>
        </p:nvSpPr>
        <p:spPr>
          <a:xfrm>
            <a:off x="557665" y="3864375"/>
            <a:ext cx="2000977" cy="6305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73BDDCE-D0BC-4146-81FF-C11C54127E98}"/>
              </a:ext>
            </a:extLst>
          </p:cNvPr>
          <p:cNvSpPr/>
          <p:nvPr/>
        </p:nvSpPr>
        <p:spPr>
          <a:xfrm>
            <a:off x="4107606" y="4612393"/>
            <a:ext cx="2989480" cy="385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975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測驗</a:t>
            </a:r>
            <a:r>
              <a:rPr lang="en-US" altLang="zh-TW" dirty="0"/>
              <a:t>/</a:t>
            </a:r>
            <a:r>
              <a:rPr lang="zh-TW" altLang="en-US" dirty="0"/>
              <a:t>考試</a:t>
            </a:r>
            <a:r>
              <a:rPr lang="en-US" altLang="zh-TW" dirty="0"/>
              <a:t>】</a:t>
            </a:r>
          </a:p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進行測驗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AAECDBA-48F8-4659-9DBF-FEDEB710E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7" b="39327"/>
          <a:stretch/>
        </p:blipFill>
        <p:spPr>
          <a:xfrm>
            <a:off x="428243" y="3001699"/>
            <a:ext cx="8158092" cy="307612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73BDDCE-D0BC-4146-81FF-C11C54127E98}"/>
              </a:ext>
            </a:extLst>
          </p:cNvPr>
          <p:cNvSpPr/>
          <p:nvPr/>
        </p:nvSpPr>
        <p:spPr>
          <a:xfrm>
            <a:off x="2916370" y="4714614"/>
            <a:ext cx="2075080" cy="8053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336393-4039-4E97-A7DC-D70D056AC8FB}"/>
              </a:ext>
            </a:extLst>
          </p:cNvPr>
          <p:cNvSpPr/>
          <p:nvPr/>
        </p:nvSpPr>
        <p:spPr>
          <a:xfrm>
            <a:off x="419854" y="4105714"/>
            <a:ext cx="2000977" cy="3152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9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開始作答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926FD96-A488-48EC-9CE5-78D00544B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9" t="8889" r="12358" b="15556"/>
          <a:stretch/>
        </p:blipFill>
        <p:spPr>
          <a:xfrm>
            <a:off x="1652630" y="2271244"/>
            <a:ext cx="5696126" cy="429951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336393-4039-4E97-A7DC-D70D056AC8FB}"/>
              </a:ext>
            </a:extLst>
          </p:cNvPr>
          <p:cNvSpPr/>
          <p:nvPr/>
        </p:nvSpPr>
        <p:spPr>
          <a:xfrm>
            <a:off x="3834175" y="6248400"/>
            <a:ext cx="653936" cy="322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09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E53257E-6266-4210-923F-577AA9E3A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/>
          <a:stretch/>
        </p:blipFill>
        <p:spPr>
          <a:xfrm>
            <a:off x="1024062" y="2659310"/>
            <a:ext cx="5629013" cy="386313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送出答案，結束測驗</a:t>
            </a:r>
            <a:r>
              <a:rPr lang="en-US" altLang="zh-TW" dirty="0"/>
              <a:t>】</a:t>
            </a:r>
          </a:p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確定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336393-4039-4E97-A7DC-D70D056AC8FB}"/>
              </a:ext>
            </a:extLst>
          </p:cNvPr>
          <p:cNvSpPr/>
          <p:nvPr/>
        </p:nvSpPr>
        <p:spPr>
          <a:xfrm>
            <a:off x="3314461" y="6052269"/>
            <a:ext cx="955536" cy="256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xmlns="" id="{D31B6AEE-A85F-46C1-A283-C0F10AB14E19}"/>
              </a:ext>
            </a:extLst>
          </p:cNvPr>
          <p:cNvCxnSpPr>
            <a:cxnSpLocks/>
          </p:cNvCxnSpPr>
          <p:nvPr/>
        </p:nvCxnSpPr>
        <p:spPr>
          <a:xfrm flipV="1">
            <a:off x="3762462" y="3185719"/>
            <a:ext cx="637563" cy="28270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3CA9D744-4413-4058-BCF8-3BFA8047DA02}"/>
              </a:ext>
            </a:extLst>
          </p:cNvPr>
          <p:cNvSpPr/>
          <p:nvPr/>
        </p:nvSpPr>
        <p:spPr>
          <a:xfrm>
            <a:off x="4144161" y="3000967"/>
            <a:ext cx="511729" cy="256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97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確定成績及格後</a:t>
            </a:r>
            <a:endParaRPr lang="en-US" altLang="zh-TW" dirty="0"/>
          </a:p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公布答案</a:t>
            </a:r>
            <a:r>
              <a:rPr lang="en-US" altLang="zh-TW" dirty="0"/>
              <a:t>(</a:t>
            </a:r>
            <a:r>
              <a:rPr lang="zh-TW" altLang="en-US" dirty="0"/>
              <a:t>不再進行測驗</a:t>
            </a:r>
            <a:r>
              <a:rPr lang="en-US" altLang="zh-TW" dirty="0"/>
              <a:t>)】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F7EEDD3-79BA-4FC2-8659-2ADA27807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2" b="48379"/>
          <a:stretch/>
        </p:blipFill>
        <p:spPr>
          <a:xfrm>
            <a:off x="615312" y="3236053"/>
            <a:ext cx="8084070" cy="264401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A336393-4039-4E97-A7DC-D70D056AC8FB}"/>
              </a:ext>
            </a:extLst>
          </p:cNvPr>
          <p:cNvSpPr/>
          <p:nvPr/>
        </p:nvSpPr>
        <p:spPr>
          <a:xfrm>
            <a:off x="656104" y="3568878"/>
            <a:ext cx="875007" cy="7178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85C0AAC-71B8-40A4-8328-8B88FFB30153}"/>
              </a:ext>
            </a:extLst>
          </p:cNvPr>
          <p:cNvSpPr/>
          <p:nvPr/>
        </p:nvSpPr>
        <p:spPr>
          <a:xfrm>
            <a:off x="3642391" y="4275200"/>
            <a:ext cx="1495986" cy="3653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xmlns="" id="{B57ABFD5-B8C6-416F-9E9C-AEACBC472D9B}"/>
              </a:ext>
            </a:extLst>
          </p:cNvPr>
          <p:cNvCxnSpPr>
            <a:cxnSpLocks/>
          </p:cNvCxnSpPr>
          <p:nvPr/>
        </p:nvCxnSpPr>
        <p:spPr>
          <a:xfrm>
            <a:off x="1560352" y="4128122"/>
            <a:ext cx="2239861" cy="5039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330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ACA2264-16F1-4DD8-8AE7-586F9CB0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6" b="67462"/>
          <a:stretch/>
        </p:blipFill>
        <p:spPr>
          <a:xfrm>
            <a:off x="570450" y="3429000"/>
            <a:ext cx="8128932" cy="15139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確定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85C0AAC-71B8-40A4-8328-8B88FFB30153}"/>
              </a:ext>
            </a:extLst>
          </p:cNvPr>
          <p:cNvSpPr/>
          <p:nvPr/>
        </p:nvSpPr>
        <p:spPr>
          <a:xfrm>
            <a:off x="5135631" y="4162190"/>
            <a:ext cx="619217" cy="3653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756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D7FDA2C-8A0A-40EB-B764-89117DAD9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16" b="44465"/>
          <a:stretch/>
        </p:blipFill>
        <p:spPr>
          <a:xfrm>
            <a:off x="402670" y="2767452"/>
            <a:ext cx="8296712" cy="229111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作答完畢且及格，會出現</a:t>
            </a:r>
            <a:r>
              <a:rPr lang="en-US" altLang="zh-TW" dirty="0"/>
              <a:t>【</a:t>
            </a:r>
            <a:r>
              <a:rPr lang="zh-TW" altLang="en-US" dirty="0"/>
              <a:t>已通過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85C0AAC-71B8-40A4-8328-8B88FFB30153}"/>
              </a:ext>
            </a:extLst>
          </p:cNvPr>
          <p:cNvSpPr/>
          <p:nvPr/>
        </p:nvSpPr>
        <p:spPr>
          <a:xfrm>
            <a:off x="6972820" y="3986021"/>
            <a:ext cx="1206446" cy="871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97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問卷</a:t>
            </a:r>
            <a:r>
              <a:rPr lang="en-US" altLang="zh-TW" dirty="0"/>
              <a:t>/</a:t>
            </a:r>
            <a:r>
              <a:rPr lang="zh-TW" altLang="en-US" dirty="0"/>
              <a:t>投票</a:t>
            </a:r>
            <a:r>
              <a:rPr lang="en-US" altLang="zh-TW" dirty="0"/>
              <a:t>】</a:t>
            </a:r>
          </a:p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填寫問卷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BC54C61-E533-44A8-8692-8B930FC65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" t="17003" b="41878"/>
          <a:stretch/>
        </p:blipFill>
        <p:spPr>
          <a:xfrm>
            <a:off x="413945" y="2733216"/>
            <a:ext cx="8153898" cy="25308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7030D39-BA04-4837-841B-5712838B3EBC}"/>
              </a:ext>
            </a:extLst>
          </p:cNvPr>
          <p:cNvSpPr/>
          <p:nvPr/>
        </p:nvSpPr>
        <p:spPr>
          <a:xfrm>
            <a:off x="409871" y="3739958"/>
            <a:ext cx="1947435" cy="388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23B050D-87C4-4457-87D1-3D27B0DB9489}"/>
              </a:ext>
            </a:extLst>
          </p:cNvPr>
          <p:cNvSpPr/>
          <p:nvPr/>
        </p:nvSpPr>
        <p:spPr>
          <a:xfrm>
            <a:off x="2878993" y="3934040"/>
            <a:ext cx="2615796" cy="7889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E7D9BE30-EE1B-4100-ACC9-DA0351EE2EA4}"/>
              </a:ext>
            </a:extLst>
          </p:cNvPr>
          <p:cNvCxnSpPr>
            <a:cxnSpLocks/>
          </p:cNvCxnSpPr>
          <p:nvPr/>
        </p:nvCxnSpPr>
        <p:spPr>
          <a:xfrm>
            <a:off x="1498219" y="3876122"/>
            <a:ext cx="2239861" cy="5039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5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填完問卷後，點</a:t>
            </a:r>
            <a:r>
              <a:rPr lang="en-US" altLang="zh-TW" dirty="0"/>
              <a:t>【</a:t>
            </a:r>
            <a:r>
              <a:rPr lang="zh-TW" altLang="en-US" dirty="0"/>
              <a:t>確定繳交</a:t>
            </a:r>
            <a:r>
              <a:rPr lang="en-US" altLang="zh-TW" dirty="0"/>
              <a:t>】</a:t>
            </a:r>
          </a:p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確定</a:t>
            </a:r>
            <a:r>
              <a:rPr lang="en-US" altLang="zh-TW" dirty="0"/>
              <a:t>】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8232DFD-E309-48C0-8C1E-A683669A8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1406523" y="2615293"/>
            <a:ext cx="5631840" cy="38484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A3940D4-EEE6-48AE-99A6-F32CC10BA4DF}"/>
              </a:ext>
            </a:extLst>
          </p:cNvPr>
          <p:cNvSpPr/>
          <p:nvPr/>
        </p:nvSpPr>
        <p:spPr>
          <a:xfrm>
            <a:off x="4090239" y="6090402"/>
            <a:ext cx="624374" cy="256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xmlns="" id="{1F44C6CF-A2EF-47F9-9B9C-F0719E5B58A6}"/>
              </a:ext>
            </a:extLst>
          </p:cNvPr>
          <p:cNvCxnSpPr>
            <a:cxnSpLocks/>
          </p:cNvCxnSpPr>
          <p:nvPr/>
        </p:nvCxnSpPr>
        <p:spPr>
          <a:xfrm flipV="1">
            <a:off x="4362275" y="3229761"/>
            <a:ext cx="427838" cy="28976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C712095-5959-487C-9E9B-EEA8FB3DF4C6}"/>
              </a:ext>
            </a:extLst>
          </p:cNvPr>
          <p:cNvSpPr/>
          <p:nvPr/>
        </p:nvSpPr>
        <p:spPr>
          <a:xfrm>
            <a:off x="4572000" y="3044117"/>
            <a:ext cx="427838" cy="2562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30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註冊我的</a:t>
            </a:r>
            <a:r>
              <a:rPr lang="en-US" altLang="zh-TW" dirty="0"/>
              <a:t>E</a:t>
            </a:r>
            <a:r>
              <a:rPr lang="zh-TW" altLang="en-US" dirty="0"/>
              <a:t>政府帳號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進入 </a:t>
            </a:r>
            <a:r>
              <a:rPr lang="en-US" altLang="zh-TW" dirty="0">
                <a:hlinkClick r:id="rId2"/>
              </a:rPr>
              <a:t>https://www.gov.tw</a:t>
            </a:r>
            <a:endParaRPr lang="en-US" altLang="zh-TW" dirty="0"/>
          </a:p>
          <a:p>
            <a:r>
              <a:rPr lang="zh-TW" altLang="en-US" dirty="0" smtClean="0"/>
              <a:t>點又上方的        </a:t>
            </a:r>
            <a:r>
              <a:rPr lang="en-US" altLang="zh-TW" dirty="0" smtClean="0"/>
              <a:t>【</a:t>
            </a:r>
            <a:r>
              <a:rPr lang="zh-TW" altLang="en-US" dirty="0"/>
              <a:t>登入</a:t>
            </a:r>
            <a:r>
              <a:rPr lang="en-US" altLang="zh-TW" dirty="0"/>
              <a:t>/</a:t>
            </a:r>
            <a:r>
              <a:rPr lang="zh-TW" altLang="en-US" dirty="0"/>
              <a:t>註冊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56180E3-E837-4F07-B0DD-F2539F3E1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70" y="2927758"/>
            <a:ext cx="8015273" cy="29025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6543414" y="3657601"/>
            <a:ext cx="771786" cy="3355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1" y="2131494"/>
            <a:ext cx="504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859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006BC1E-D049-41BC-8D09-48F3EC670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48" t="8889" r="26789" b="70887"/>
          <a:stretch/>
        </p:blipFill>
        <p:spPr>
          <a:xfrm>
            <a:off x="998290" y="2517396"/>
            <a:ext cx="4202885" cy="138698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確定</a:t>
            </a:r>
            <a:r>
              <a:rPr lang="en-US" altLang="zh-TW" dirty="0"/>
              <a:t>】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A3940D4-EEE6-48AE-99A6-F32CC10BA4DF}"/>
              </a:ext>
            </a:extLst>
          </p:cNvPr>
          <p:cNvSpPr/>
          <p:nvPr/>
        </p:nvSpPr>
        <p:spPr>
          <a:xfrm>
            <a:off x="4255820" y="3210886"/>
            <a:ext cx="769186" cy="480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409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E8D3B29-0096-4A6D-83C9-760FC86E2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4" t="15556" r="10458" b="32232"/>
          <a:stretch/>
        </p:blipFill>
        <p:spPr>
          <a:xfrm>
            <a:off x="918796" y="2577517"/>
            <a:ext cx="7298422" cy="358070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可至</a:t>
            </a:r>
            <a:r>
              <a:rPr lang="en-US" altLang="zh-TW" dirty="0"/>
              <a:t>【</a:t>
            </a:r>
            <a:r>
              <a:rPr lang="zh-TW" altLang="en-US" dirty="0"/>
              <a:t>我的課程</a:t>
            </a:r>
            <a:r>
              <a:rPr lang="en-US" altLang="zh-TW" dirty="0"/>
              <a:t>】</a:t>
            </a:r>
            <a:r>
              <a:rPr lang="zh-TW" altLang="en-US" dirty="0"/>
              <a:t>或</a:t>
            </a:r>
            <a:r>
              <a:rPr lang="en-US" altLang="zh-TW" dirty="0"/>
              <a:t>【</a:t>
            </a:r>
            <a:r>
              <a:rPr lang="zh-TW" altLang="en-US" dirty="0"/>
              <a:t>學習記錄</a:t>
            </a:r>
            <a:r>
              <a:rPr lang="en-US" altLang="zh-TW" dirty="0"/>
              <a:t>】</a:t>
            </a:r>
            <a:r>
              <a:rPr lang="zh-TW" altLang="en-US" dirty="0"/>
              <a:t>觀看是否有順利通過</a:t>
            </a:r>
            <a:endParaRPr lang="en-US" alt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A3940D4-EEE6-48AE-99A6-F32CC10BA4DF}"/>
              </a:ext>
            </a:extLst>
          </p:cNvPr>
          <p:cNvSpPr/>
          <p:nvPr/>
        </p:nvSpPr>
        <p:spPr>
          <a:xfrm>
            <a:off x="5500266" y="4284677"/>
            <a:ext cx="2403641" cy="480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C11A68B-F8C0-425F-941F-FD636B34483F}"/>
              </a:ext>
            </a:extLst>
          </p:cNvPr>
          <p:cNvSpPr/>
          <p:nvPr/>
        </p:nvSpPr>
        <p:spPr>
          <a:xfrm>
            <a:off x="5500267" y="5640199"/>
            <a:ext cx="2403640" cy="480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515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9A9C6BA-B4C0-4742-B9E8-A5DE98A92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22" r="15077" b="15498"/>
          <a:stretch/>
        </p:blipFill>
        <p:spPr>
          <a:xfrm>
            <a:off x="604007" y="2270044"/>
            <a:ext cx="7765322" cy="42111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可至</a:t>
            </a:r>
            <a:r>
              <a:rPr lang="en-US" altLang="zh-TW" dirty="0"/>
              <a:t>【</a:t>
            </a:r>
            <a:r>
              <a:rPr lang="zh-TW" altLang="en-US" dirty="0"/>
              <a:t>我的課程</a:t>
            </a:r>
            <a:r>
              <a:rPr lang="en-US" altLang="zh-TW" dirty="0"/>
              <a:t>】</a:t>
            </a:r>
            <a:r>
              <a:rPr lang="zh-TW" altLang="en-US" dirty="0"/>
              <a:t>觀看是否有順利通過</a:t>
            </a:r>
            <a:endParaRPr lang="en-US" altLang="zh-TW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A3940D4-EEE6-48AE-99A6-F32CC10BA4DF}"/>
              </a:ext>
            </a:extLst>
          </p:cNvPr>
          <p:cNvSpPr/>
          <p:nvPr/>
        </p:nvSpPr>
        <p:spPr>
          <a:xfrm>
            <a:off x="2958402" y="4997741"/>
            <a:ext cx="2403641" cy="480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36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可至</a:t>
            </a:r>
            <a:r>
              <a:rPr lang="en-US" altLang="zh-TW" dirty="0"/>
              <a:t>【</a:t>
            </a:r>
            <a:r>
              <a:rPr lang="zh-TW" altLang="en-US" dirty="0"/>
              <a:t>學習記錄</a:t>
            </a:r>
            <a:r>
              <a:rPr lang="en-US" altLang="zh-TW" dirty="0"/>
              <a:t>】</a:t>
            </a:r>
            <a:r>
              <a:rPr lang="zh-TW" altLang="en-US" dirty="0"/>
              <a:t>觀看是否有順利通過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201613F-D681-45AF-BEAB-4BE3009E7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26"/>
          <a:stretch/>
        </p:blipFill>
        <p:spPr>
          <a:xfrm>
            <a:off x="685345" y="2649533"/>
            <a:ext cx="7765323" cy="323080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C11A68B-F8C0-425F-941F-FD636B34483F}"/>
              </a:ext>
            </a:extLst>
          </p:cNvPr>
          <p:cNvSpPr/>
          <p:nvPr/>
        </p:nvSpPr>
        <p:spPr>
          <a:xfrm>
            <a:off x="3906359" y="4792911"/>
            <a:ext cx="1831711" cy="480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621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E8D3B29-0096-4A6D-83C9-760FC86E2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4" t="15556" r="10458" b="32232"/>
          <a:stretch/>
        </p:blipFill>
        <p:spPr>
          <a:xfrm>
            <a:off x="918796" y="2577517"/>
            <a:ext cx="7298422" cy="358070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當三個研習都完成後，進</a:t>
            </a:r>
            <a:r>
              <a:rPr lang="en-US" altLang="zh-TW" dirty="0"/>
              <a:t>【</a:t>
            </a:r>
            <a:r>
              <a:rPr lang="zh-TW" altLang="en-US" dirty="0"/>
              <a:t>學習記錄</a:t>
            </a:r>
            <a:r>
              <a:rPr lang="en-US" altLang="zh-TW" dirty="0"/>
              <a:t>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C11A68B-F8C0-425F-941F-FD636B34483F}"/>
              </a:ext>
            </a:extLst>
          </p:cNvPr>
          <p:cNvSpPr/>
          <p:nvPr/>
        </p:nvSpPr>
        <p:spPr>
          <a:xfrm>
            <a:off x="5500267" y="5640199"/>
            <a:ext cx="2403640" cy="4802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276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7706852-4426-42D7-B826-00CB9F16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21" y="2546264"/>
            <a:ext cx="5729480" cy="383356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列印證書</a:t>
            </a:r>
            <a:r>
              <a:rPr lang="en-US" altLang="zh-TW" dirty="0"/>
              <a:t>】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C11A68B-F8C0-425F-941F-FD636B34483F}"/>
              </a:ext>
            </a:extLst>
          </p:cNvPr>
          <p:cNvSpPr/>
          <p:nvPr/>
        </p:nvSpPr>
        <p:spPr>
          <a:xfrm>
            <a:off x="2736296" y="5787707"/>
            <a:ext cx="3354111" cy="4606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080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全選</a:t>
            </a:r>
            <a:r>
              <a:rPr lang="en-US" altLang="zh-TW" dirty="0"/>
              <a:t>】</a:t>
            </a:r>
          </a:p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產生</a:t>
            </a:r>
            <a:r>
              <a:rPr lang="zh-TW" altLang="en-US" dirty="0" smtClean="0"/>
              <a:t>證書</a:t>
            </a:r>
            <a:r>
              <a:rPr lang="en-US" altLang="zh-TW" dirty="0"/>
              <a:t>】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CC4E9B7-946E-4335-8579-C88FABE5A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8" t="13945" r="22386" b="48502"/>
          <a:stretch/>
        </p:blipFill>
        <p:spPr>
          <a:xfrm>
            <a:off x="1055499" y="2782699"/>
            <a:ext cx="7033001" cy="346570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C11A68B-F8C0-425F-941F-FD636B34483F}"/>
              </a:ext>
            </a:extLst>
          </p:cNvPr>
          <p:cNvSpPr/>
          <p:nvPr/>
        </p:nvSpPr>
        <p:spPr>
          <a:xfrm>
            <a:off x="1438484" y="4394802"/>
            <a:ext cx="799892" cy="5345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xmlns="" id="{745F773D-6F43-4910-9F61-13DF11875AB1}"/>
              </a:ext>
            </a:extLst>
          </p:cNvPr>
          <p:cNvCxnSpPr>
            <a:cxnSpLocks/>
          </p:cNvCxnSpPr>
          <p:nvPr/>
        </p:nvCxnSpPr>
        <p:spPr>
          <a:xfrm flipV="1">
            <a:off x="2332937" y="4677804"/>
            <a:ext cx="441115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603355E-F2D3-4A12-A976-8E1F2F12F75C}"/>
              </a:ext>
            </a:extLst>
          </p:cNvPr>
          <p:cNvSpPr/>
          <p:nvPr/>
        </p:nvSpPr>
        <p:spPr>
          <a:xfrm>
            <a:off x="6744091" y="4410551"/>
            <a:ext cx="968301" cy="5345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694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以資安管理</a:t>
            </a:r>
            <a:r>
              <a:rPr lang="en-US" altLang="zh-TW" dirty="0"/>
              <a:t>-</a:t>
            </a:r>
            <a:r>
              <a:rPr lang="zh-TW" altLang="en-US" dirty="0"/>
              <a:t>個人篇為例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1732450"/>
            <a:ext cx="8014037" cy="4058751"/>
          </a:xfrm>
        </p:spPr>
        <p:txBody>
          <a:bodyPr/>
          <a:lstStyle/>
          <a:p>
            <a:r>
              <a:rPr lang="zh-TW" altLang="en-US" dirty="0"/>
              <a:t>會生成與下圖相似之</a:t>
            </a:r>
            <a:r>
              <a:rPr lang="en-US" altLang="zh-TW" dirty="0"/>
              <a:t>PDF</a:t>
            </a:r>
            <a:r>
              <a:rPr lang="zh-TW" altLang="en-US" dirty="0"/>
              <a:t>檔案</a:t>
            </a:r>
            <a:endParaRPr lang="en-US" altLang="zh-TW" dirty="0"/>
          </a:p>
          <a:p>
            <a:r>
              <a:rPr lang="zh-TW" altLang="en-US" dirty="0"/>
              <a:t>建議三個研習都完成後再產生證書</a:t>
            </a:r>
            <a:endParaRPr lang="en-US" altLang="zh-TW" dirty="0"/>
          </a:p>
          <a:p>
            <a:r>
              <a:rPr lang="zh-TW" altLang="en-US" dirty="0"/>
              <a:t>最後生成的檔案，可交給資訊組代為列印，方便資訊組彙整上報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0163E79-0078-45B3-B6A1-84A5B5055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2" t="17982" r="4862" b="31790"/>
          <a:stretch/>
        </p:blipFill>
        <p:spPr>
          <a:xfrm>
            <a:off x="822323" y="3344563"/>
            <a:ext cx="7491367" cy="30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3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註冊我的</a:t>
            </a:r>
            <a:r>
              <a:rPr lang="en-US" altLang="zh-TW" dirty="0"/>
              <a:t>E</a:t>
            </a:r>
            <a:r>
              <a:rPr lang="zh-TW" altLang="en-US" dirty="0"/>
              <a:t>政府帳號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加入會員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09DC235-2462-4323-BF08-A347F25E5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285" y="2965510"/>
            <a:ext cx="7816198" cy="23950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7482980" y="4085439"/>
            <a:ext cx="721453" cy="3355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20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註冊我的</a:t>
            </a:r>
            <a:r>
              <a:rPr lang="en-US" altLang="zh-TW" dirty="0"/>
              <a:t>E</a:t>
            </a:r>
            <a:r>
              <a:rPr lang="zh-TW" altLang="en-US" dirty="0"/>
              <a:t>政府帳號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【</a:t>
            </a:r>
            <a:r>
              <a:rPr lang="zh-TW" altLang="en-US" dirty="0"/>
              <a:t>申請公務帳號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F6E7063F-2372-423B-8707-6FD1C7CF0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10" y="3189110"/>
            <a:ext cx="8233593" cy="27544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4429388" y="4881118"/>
            <a:ext cx="2030135" cy="884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80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註冊我的</a:t>
            </a:r>
            <a:r>
              <a:rPr lang="en-US" altLang="zh-TW" dirty="0"/>
              <a:t>E</a:t>
            </a:r>
            <a:r>
              <a:rPr lang="zh-TW" altLang="en-US" dirty="0"/>
              <a:t>政府帳號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資料照指示填寫完畢後，點</a:t>
            </a:r>
            <a:r>
              <a:rPr lang="en-US" altLang="zh-TW" dirty="0"/>
              <a:t>【</a:t>
            </a:r>
            <a:r>
              <a:rPr lang="zh-TW" altLang="en-US" dirty="0"/>
              <a:t>建立我的帳戶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填寫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時請使用</a:t>
            </a:r>
            <a:r>
              <a:rPr lang="zh-TW" altLang="en-US" dirty="0" smtClean="0">
                <a:solidFill>
                  <a:srgbClr val="FFFF00"/>
                </a:solidFill>
              </a:rPr>
              <a:t>個人姓名的公務帳號</a:t>
            </a:r>
            <a:r>
              <a:rPr lang="zh-TW" altLang="en-US" dirty="0" smtClean="0"/>
              <a:t>，不要使用主任、組長等</a:t>
            </a:r>
            <a:r>
              <a:rPr lang="zh-TW" altLang="en-US" dirty="0" smtClean="0"/>
              <a:t>職務</a:t>
            </a:r>
            <a:r>
              <a:rPr lang="en-US" altLang="zh-TW" dirty="0" smtClean="0"/>
              <a:t>email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CA025A9-D77C-499B-B86D-A53BB9B18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717" y="3304078"/>
            <a:ext cx="7926937" cy="21655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3112315" y="4576317"/>
            <a:ext cx="1459685" cy="4990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65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註冊我的</a:t>
            </a:r>
            <a:r>
              <a:rPr lang="en-US" altLang="zh-TW" dirty="0"/>
              <a:t>E</a:t>
            </a:r>
            <a:r>
              <a:rPr lang="zh-TW" altLang="en-US" dirty="0"/>
              <a:t>政府帳號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註冊成功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1694576" y="4576317"/>
            <a:ext cx="3858935" cy="230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B347C66-AA27-4E34-875F-26C8D45D4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59" y="2247612"/>
            <a:ext cx="7815251" cy="25592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11175" y="5407783"/>
            <a:ext cx="5025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申請公務帳號時，會要輸入機關的</a:t>
            </a:r>
            <a:r>
              <a:rPr lang="en-US" altLang="zh-TW" dirty="0" smtClean="0"/>
              <a:t>OID</a:t>
            </a:r>
            <a:r>
              <a:rPr lang="zh-TW" altLang="en-US" dirty="0" smtClean="0"/>
              <a:t>，請填入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2.16.886.111.90001.100002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524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登入</a:t>
            </a:r>
            <a:r>
              <a:rPr lang="en-US" altLang="zh-TW" dirty="0"/>
              <a:t>e</a:t>
            </a:r>
            <a:r>
              <a:rPr lang="zh-TW" altLang="en-US" dirty="0"/>
              <a:t>等公務園學習平台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https://elearn.hrd.gov.tw/mooc/index.php</a:t>
            </a:r>
            <a:endParaRPr lang="en-US" altLang="zh-TW" dirty="0"/>
          </a:p>
          <a:p>
            <a:r>
              <a:rPr lang="zh-TW" altLang="en-US" dirty="0"/>
              <a:t>點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登入</a:t>
            </a:r>
            <a:r>
              <a:rPr lang="en-US" altLang="zh-TW" dirty="0">
                <a:effectLst/>
              </a:rPr>
              <a:t>】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B75C17E1-FEA4-4B2F-8AB0-82E622D6E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434" y="2860008"/>
            <a:ext cx="7357146" cy="18036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7533314" y="4163099"/>
            <a:ext cx="645952" cy="4256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70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AE4FC73-A1C2-402E-9928-A604AA5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登入</a:t>
            </a:r>
            <a:r>
              <a:rPr lang="en-US" altLang="zh-TW" dirty="0"/>
              <a:t>e</a:t>
            </a:r>
            <a:r>
              <a:rPr lang="zh-TW" altLang="en-US" dirty="0"/>
              <a:t>等公務園學習平台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9F40B0-6639-4678-BA1B-CBB69856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下方為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/>
              <a:t>一般民眾登入</a:t>
            </a:r>
            <a:r>
              <a:rPr lang="en-US" altLang="zh-TW" dirty="0">
                <a:effectLst/>
              </a:rPr>
              <a:t>】</a:t>
            </a:r>
            <a:endParaRPr lang="en-US" altLang="zh-TW" dirty="0"/>
          </a:p>
          <a:p>
            <a:r>
              <a:rPr lang="zh-TW" altLang="en-US" dirty="0"/>
              <a:t>點</a:t>
            </a:r>
            <a:r>
              <a:rPr lang="en-US" altLang="zh-TW" dirty="0">
                <a:effectLst/>
              </a:rPr>
              <a:t>【</a:t>
            </a:r>
            <a:r>
              <a:rPr lang="zh-TW" altLang="en-US" dirty="0">
                <a:effectLst/>
              </a:rPr>
              <a:t>我的</a:t>
            </a:r>
            <a:r>
              <a:rPr lang="en-US" altLang="zh-TW" dirty="0">
                <a:effectLst/>
              </a:rPr>
              <a:t>e</a:t>
            </a:r>
            <a:r>
              <a:rPr lang="zh-TW" altLang="en-US" dirty="0">
                <a:effectLst/>
              </a:rPr>
              <a:t>政府</a:t>
            </a:r>
            <a:r>
              <a:rPr lang="en-US" altLang="zh-TW" dirty="0">
                <a:effectLst/>
              </a:rPr>
              <a:t>】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8EBF0AA-A179-43D7-B21A-2D09C71E8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560" y="3428999"/>
            <a:ext cx="7321721" cy="25146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173DAA5-E98D-4FBC-9B14-B87B811B2A11}"/>
              </a:ext>
            </a:extLst>
          </p:cNvPr>
          <p:cNvSpPr/>
          <p:nvPr/>
        </p:nvSpPr>
        <p:spPr>
          <a:xfrm>
            <a:off x="1006678" y="3605169"/>
            <a:ext cx="6510131" cy="9839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027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213</TotalTime>
  <Words>763</Words>
  <Application>Microsoft Office PowerPoint</Application>
  <PresentationFormat>如螢幕大小 (4:3)</PresentationFormat>
  <Paragraphs>105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石板</vt:lpstr>
      <vt:lpstr>109年資通安全教育訓練 線上研習方式教學</vt:lpstr>
      <vt:lpstr>說明</vt:lpstr>
      <vt:lpstr>註冊我的E政府帳號</vt:lpstr>
      <vt:lpstr>註冊我的E政府帳號</vt:lpstr>
      <vt:lpstr>註冊我的E政府帳號</vt:lpstr>
      <vt:lpstr>註冊我的E政府帳號</vt:lpstr>
      <vt:lpstr>註冊我的E政府帳號</vt:lpstr>
      <vt:lpstr>登入e等公務園學習平台</vt:lpstr>
      <vt:lpstr>登入e等公務園學習平台</vt:lpstr>
      <vt:lpstr>登入e等公務園學習平台</vt:lpstr>
      <vt:lpstr>登入e等公務園學習平台</vt:lpstr>
      <vt:lpstr>登入e等公務園學習平台</vt:lpstr>
      <vt:lpstr>登入e等公務園學習平台</vt:lpstr>
      <vt:lpstr>登入e等公務園學習平台</vt:lpstr>
      <vt:lpstr>進入基隆e學堂</vt:lpstr>
      <vt:lpstr>進入基隆e學堂</vt:lpstr>
      <vt:lpstr>進入基隆e學堂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  <vt:lpstr>以資安管理-個人篇為例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109年資通安全教育訓練 線上研習方式教學</dc:title>
  <dc:creator>政傑 郭</dc:creator>
  <cp:lastModifiedBy>user</cp:lastModifiedBy>
  <cp:revision>46</cp:revision>
  <dcterms:created xsi:type="dcterms:W3CDTF">2020-03-12T10:56:00Z</dcterms:created>
  <dcterms:modified xsi:type="dcterms:W3CDTF">2020-11-05T03:35:10Z</dcterms:modified>
</cp:coreProperties>
</file>